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notesSlides/notesSlide1.xml" ContentType="application/vnd.openxmlformats-officedocument.presentationml.notesSlide+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ppt/comments/comment1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17" r:id="rId1"/>
  </p:sldMasterIdLst>
  <p:notesMasterIdLst>
    <p:notesMasterId r:id="rId40"/>
  </p:notesMasterIdLst>
  <p:sldIdLst>
    <p:sldId id="256" r:id="rId2"/>
    <p:sldId id="293" r:id="rId3"/>
    <p:sldId id="281" r:id="rId4"/>
    <p:sldId id="282" r:id="rId5"/>
    <p:sldId id="283" r:id="rId6"/>
    <p:sldId id="284" r:id="rId7"/>
    <p:sldId id="285" r:id="rId8"/>
    <p:sldId id="286" r:id="rId9"/>
    <p:sldId id="287" r:id="rId10"/>
    <p:sldId id="288" r:id="rId11"/>
    <p:sldId id="289" r:id="rId12"/>
    <p:sldId id="291" r:id="rId13"/>
    <p:sldId id="292" r:id="rId14"/>
    <p:sldId id="294" r:id="rId15"/>
    <p:sldId id="257" r:id="rId16"/>
    <p:sldId id="258" r:id="rId17"/>
    <p:sldId id="259" r:id="rId18"/>
    <p:sldId id="260" r:id="rId19"/>
    <p:sldId id="261" r:id="rId20"/>
    <p:sldId id="263" r:id="rId21"/>
    <p:sldId id="262"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elly Angelova Varbanova" initials="NAV" lastIdx="20" clrIdx="0">
    <p:extLst>
      <p:ext uri="{19B8F6BF-5375-455C-9EA6-DF929625EA0E}">
        <p15:presenceInfo xmlns:p15="http://schemas.microsoft.com/office/powerpoint/2012/main" userId="03596d2f987767e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67"/>
    <p:restoredTop sz="47198" autoAdjust="0"/>
  </p:normalViewPr>
  <p:slideViewPr>
    <p:cSldViewPr snapToGrid="0">
      <p:cViewPr varScale="1">
        <p:scale>
          <a:sx n="83" d="100"/>
          <a:sy n="83" d="100"/>
        </p:scale>
        <p:origin x="5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6-03T16:03:48.555" idx="3">
    <p:pos x="5834" y="2067"/>
    <p:text>BD/confirm.php</p:text>
    <p:extLst>
      <p:ext uri="{C676402C-5697-4E1C-873F-D02D1690AC5C}">
        <p15:threadingInfo xmlns:p15="http://schemas.microsoft.com/office/powerpoint/2012/main" timeZoneBias="-12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19-06-04T07:10:14.247" idx="15">
    <p:pos x="6804" y="2702"/>
    <p:text>cerrarsesion.php</p:text>
    <p:extLst mod="1">
      <p:ext uri="{C676402C-5697-4E1C-873F-D02D1690AC5C}">
        <p15:threadingInfo xmlns:p15="http://schemas.microsoft.com/office/powerpoint/2012/main" timeZoneBias="-12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19-06-04T14:45:44.027" idx="17">
    <p:pos x="5164" y="677"/>
    <p:text>pagina1.php</p:text>
    <p:extLst>
      <p:ext uri="{C676402C-5697-4E1C-873F-D02D1690AC5C}">
        <p15:threadingInfo xmlns:p15="http://schemas.microsoft.com/office/powerpoint/2012/main" timeZoneBias="-12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19-06-04T14:46:03.828" idx="18">
    <p:pos x="7225" y="1348"/>
    <p:text>pagina1.php</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6-03T16:04:29.933" idx="4">
    <p:pos x="6121" y="420"/>
    <p:text>BD/cargarbd.php</p:text>
    <p:extLst mod="1">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06-03T16:15:54.731" idx="10">
    <p:pos x="5507" y="1631"/>
    <p:text>Login.html</p:text>
    <p:extLst mod="1">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9-06-03T16:38:22.947" idx="11">
    <p:pos x="3216" y="966"/>
    <p:text>Formulario.php</p:text>
    <p:extLst>
      <p:ext uri="{C676402C-5697-4E1C-873F-D02D1690AC5C}">
        <p15:threadingInfo xmlns:p15="http://schemas.microsoft.com/office/powerpoint/2012/main" timeZoneBias="-1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9-06-05T10:44:05.104" idx="19">
    <p:pos x="6878" y="944"/>
    <p:text>Formulario.php</p:text>
    <p:extLst>
      <p:ext uri="{C676402C-5697-4E1C-873F-D02D1690AC5C}">
        <p15:threadingInfo xmlns:p15="http://schemas.microsoft.com/office/powerpoint/2012/main" timeZoneBias="-1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9-06-03T17:00:34.880" idx="12">
    <p:pos x="4394" y="1154"/>
    <p:text>registrar.php</p:text>
    <p:extLst mod="1">
      <p:ext uri="{C676402C-5697-4E1C-873F-D02D1690AC5C}">
        <p15:threadingInfo xmlns:p15="http://schemas.microsoft.com/office/powerpoint/2012/main" timeZoneBias="-12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9-06-05T10:47:48.195" idx="20">
    <p:pos x="7180" y="943"/>
    <p:text>funcedad.php</p:text>
    <p:extLst>
      <p:ext uri="{C676402C-5697-4E1C-873F-D02D1690AC5C}">
        <p15:threadingInfo xmlns:p15="http://schemas.microsoft.com/office/powerpoint/2012/main" timeZoneBias="-12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9-06-04T06:34:54.552" idx="13">
    <p:pos x="6814" y="1094"/>
    <p:text>validar.php</p:text>
    <p:extLst>
      <p:ext uri="{C676402C-5697-4E1C-873F-D02D1690AC5C}">
        <p15:threadingInfo xmlns:p15="http://schemas.microsoft.com/office/powerpoint/2012/main" timeZoneBias="-120"/>
      </p:ext>
    </p:extLst>
  </p:cm>
  <p:cm authorId="1" dt="2019-06-04T06:42:56.453" idx="14">
    <p:pos x="2540" y="3024"/>
    <p:text>pagina1.php</p:text>
    <p:extLst mod="1">
      <p:ext uri="{C676402C-5697-4E1C-873F-D02D1690AC5C}">
        <p15:threadingInfo xmlns:p15="http://schemas.microsoft.com/office/powerpoint/2012/main" timeZoneBias="-12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9-06-04T14:45:19.052" idx="16">
    <p:pos x="6466" y="1892"/>
    <p:text>pagina1.php</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91E6B4-4C00-4A6B-B650-3FBB2B2ABF73}" type="datetimeFigureOut">
              <a:rPr lang="es-ES" smtClean="0"/>
              <a:t>05/06/2019</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AE037D-326B-4F17-BCC6-BC4AB847D287}" type="slidenum">
              <a:rPr lang="es-ES" smtClean="0"/>
              <a:t>‹Nº›</a:t>
            </a:fld>
            <a:endParaRPr lang="es-ES"/>
          </a:p>
        </p:txBody>
      </p:sp>
    </p:spTree>
    <p:extLst>
      <p:ext uri="{BB962C8B-B14F-4D97-AF65-F5344CB8AC3E}">
        <p14:creationId xmlns:p14="http://schemas.microsoft.com/office/powerpoint/2010/main" val="1626665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3AAE037D-326B-4F17-BCC6-BC4AB847D287}" type="slidenum">
              <a:rPr lang="es-ES" smtClean="0"/>
              <a:t>19</a:t>
            </a:fld>
            <a:endParaRPr lang="es-ES"/>
          </a:p>
        </p:txBody>
      </p:sp>
    </p:spTree>
    <p:extLst>
      <p:ext uri="{BB962C8B-B14F-4D97-AF65-F5344CB8AC3E}">
        <p14:creationId xmlns:p14="http://schemas.microsoft.com/office/powerpoint/2010/main" val="37025619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8CD2A85-A6EB-459A-B558-430872DBFAB0}" type="datetimeFigureOut">
              <a:rPr lang="es-ES" smtClean="0"/>
              <a:t>05/06/2019</a:t>
            </a:fld>
            <a:endParaRPr lang="es-ES"/>
          </a:p>
        </p:txBody>
      </p:sp>
      <p:sp>
        <p:nvSpPr>
          <p:cNvPr id="5" name="Footer Placeholder 4"/>
          <p:cNvSpPr>
            <a:spLocks noGrp="1"/>
          </p:cNvSpPr>
          <p:nvPr>
            <p:ph type="ftr" sz="quarter" idx="11"/>
          </p:nvPr>
        </p:nvSpPr>
        <p:spPr>
          <a:xfrm>
            <a:off x="1876424" y="5410201"/>
            <a:ext cx="5124886" cy="365125"/>
          </a:xfrm>
        </p:spPr>
        <p:txBody>
          <a:bodyPr/>
          <a:lstStyle/>
          <a:p>
            <a:endParaRPr lang="es-ES"/>
          </a:p>
        </p:txBody>
      </p:sp>
      <p:sp>
        <p:nvSpPr>
          <p:cNvPr id="6" name="Slide Number Placeholder 5"/>
          <p:cNvSpPr>
            <a:spLocks noGrp="1"/>
          </p:cNvSpPr>
          <p:nvPr>
            <p:ph type="sldNum" sz="quarter" idx="12"/>
          </p:nvPr>
        </p:nvSpPr>
        <p:spPr>
          <a:xfrm>
            <a:off x="9896911" y="5410199"/>
            <a:ext cx="771089" cy="365125"/>
          </a:xfrm>
        </p:spPr>
        <p:txBody>
          <a:bodyPr/>
          <a:lstStyle/>
          <a:p>
            <a:fld id="{3EB0863F-53C1-47F3-8742-C6B9DD326CB0}" type="slidenum">
              <a:rPr lang="es-ES" smtClean="0"/>
              <a:t>‹Nº›</a:t>
            </a:fld>
            <a:endParaRPr lang="es-ES"/>
          </a:p>
        </p:txBody>
      </p:sp>
    </p:spTree>
    <p:extLst>
      <p:ext uri="{BB962C8B-B14F-4D97-AF65-F5344CB8AC3E}">
        <p14:creationId xmlns:p14="http://schemas.microsoft.com/office/powerpoint/2010/main" val="2870042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ES"/>
              <a:t>Haga clic en el icono para agregar una imagen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E8CD2A85-A6EB-459A-B558-430872DBFAB0}" type="datetimeFigureOut">
              <a:rPr lang="es-ES" smtClean="0"/>
              <a:t>05/06/2019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3EB0863F-53C1-47F3-8742-C6B9DD326CB0}" type="slidenum">
              <a:rPr lang="es-ES" smtClean="0"/>
              <a:t>‹Nº›</a:t>
            </a:fld>
            <a:endParaRPr lang="es-ES"/>
          </a:p>
        </p:txBody>
      </p:sp>
    </p:spTree>
    <p:extLst>
      <p:ext uri="{BB962C8B-B14F-4D97-AF65-F5344CB8AC3E}">
        <p14:creationId xmlns:p14="http://schemas.microsoft.com/office/powerpoint/2010/main" val="2025825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E8CD2A85-A6EB-459A-B558-430872DBFAB0}" type="datetimeFigureOut">
              <a:rPr lang="es-ES" smtClean="0"/>
              <a:t>05/06/2019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3EB0863F-53C1-47F3-8742-C6B9DD326CB0}" type="slidenum">
              <a:rPr lang="es-ES" smtClean="0"/>
              <a:t>‹Nº›</a:t>
            </a:fld>
            <a:endParaRPr lang="es-ES"/>
          </a:p>
        </p:txBody>
      </p:sp>
    </p:spTree>
    <p:extLst>
      <p:ext uri="{BB962C8B-B14F-4D97-AF65-F5344CB8AC3E}">
        <p14:creationId xmlns:p14="http://schemas.microsoft.com/office/powerpoint/2010/main" val="11749156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E8CD2A85-A6EB-459A-B558-430872DBFAB0}" type="datetimeFigureOut">
              <a:rPr lang="es-ES" smtClean="0"/>
              <a:t>05/06/2019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3EB0863F-53C1-47F3-8742-C6B9DD326CB0}" type="slidenum">
              <a:rPr lang="es-ES" smtClean="0"/>
              <a:t>‹Nº›</a:t>
            </a:fld>
            <a:endParaRPr lang="es-E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9180689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E8CD2A85-A6EB-459A-B558-430872DBFAB0}" type="datetimeFigureOut">
              <a:rPr lang="es-ES" smtClean="0"/>
              <a:t>05/06/2019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3EB0863F-53C1-47F3-8742-C6B9DD326CB0}" type="slidenum">
              <a:rPr lang="es-ES" smtClean="0"/>
              <a:t>‹Nº›</a:t>
            </a:fld>
            <a:endParaRPr lang="es-ES"/>
          </a:p>
        </p:txBody>
      </p:sp>
    </p:spTree>
    <p:extLst>
      <p:ext uri="{BB962C8B-B14F-4D97-AF65-F5344CB8AC3E}">
        <p14:creationId xmlns:p14="http://schemas.microsoft.com/office/powerpoint/2010/main" val="40628695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3" name="Date Placeholder 2"/>
          <p:cNvSpPr>
            <a:spLocks noGrp="1"/>
          </p:cNvSpPr>
          <p:nvPr>
            <p:ph type="dt" sz="half" idx="10"/>
          </p:nvPr>
        </p:nvSpPr>
        <p:spPr/>
        <p:txBody>
          <a:bodyPr/>
          <a:lstStyle/>
          <a:p>
            <a:fld id="{E8CD2A85-A6EB-459A-B558-430872DBFAB0}" type="datetimeFigureOut">
              <a:rPr lang="es-ES" smtClean="0"/>
              <a:t>05/06/2019</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3EB0863F-53C1-47F3-8742-C6B9DD326CB0}" type="slidenum">
              <a:rPr lang="es-ES" smtClean="0"/>
              <a:t>‹Nº›</a:t>
            </a:fld>
            <a:endParaRPr lang="es-ES"/>
          </a:p>
        </p:txBody>
      </p:sp>
    </p:spTree>
    <p:extLst>
      <p:ext uri="{BB962C8B-B14F-4D97-AF65-F5344CB8AC3E}">
        <p14:creationId xmlns:p14="http://schemas.microsoft.com/office/powerpoint/2010/main" val="2567611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3" name="Date Placeholder 2"/>
          <p:cNvSpPr>
            <a:spLocks noGrp="1"/>
          </p:cNvSpPr>
          <p:nvPr>
            <p:ph type="dt" sz="half" idx="10"/>
          </p:nvPr>
        </p:nvSpPr>
        <p:spPr/>
        <p:txBody>
          <a:bodyPr/>
          <a:lstStyle/>
          <a:p>
            <a:fld id="{E8CD2A85-A6EB-459A-B558-430872DBFAB0}" type="datetimeFigureOut">
              <a:rPr lang="es-ES" smtClean="0"/>
              <a:t>05/06/2019</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3EB0863F-53C1-47F3-8742-C6B9DD326CB0}" type="slidenum">
              <a:rPr lang="es-ES" smtClean="0"/>
              <a:t>‹Nº›</a:t>
            </a:fld>
            <a:endParaRPr lang="es-ES"/>
          </a:p>
        </p:txBody>
      </p:sp>
    </p:spTree>
    <p:extLst>
      <p:ext uri="{BB962C8B-B14F-4D97-AF65-F5344CB8AC3E}">
        <p14:creationId xmlns:p14="http://schemas.microsoft.com/office/powerpoint/2010/main" val="10524177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8CD2A85-A6EB-459A-B558-430872DBFAB0}" type="datetimeFigureOut">
              <a:rPr lang="es-ES" smtClean="0"/>
              <a:t>05/06/2019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EB0863F-53C1-47F3-8742-C6B9DD326CB0}" type="slidenum">
              <a:rPr lang="es-ES" smtClean="0"/>
              <a:t>‹Nº›</a:t>
            </a:fld>
            <a:endParaRPr lang="es-ES"/>
          </a:p>
        </p:txBody>
      </p:sp>
    </p:spTree>
    <p:extLst>
      <p:ext uri="{BB962C8B-B14F-4D97-AF65-F5344CB8AC3E}">
        <p14:creationId xmlns:p14="http://schemas.microsoft.com/office/powerpoint/2010/main" val="30143956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8CD2A85-A6EB-459A-B558-430872DBFAB0}" type="datetimeFigureOut">
              <a:rPr lang="es-ES" smtClean="0"/>
              <a:t>05/06/2019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EB0863F-53C1-47F3-8742-C6B9DD326CB0}" type="slidenum">
              <a:rPr lang="es-ES" smtClean="0"/>
              <a:t>‹Nº›</a:t>
            </a:fld>
            <a:endParaRPr lang="es-ES"/>
          </a:p>
        </p:txBody>
      </p:sp>
    </p:spTree>
    <p:extLst>
      <p:ext uri="{BB962C8B-B14F-4D97-AF65-F5344CB8AC3E}">
        <p14:creationId xmlns:p14="http://schemas.microsoft.com/office/powerpoint/2010/main" val="2692933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8CD2A85-A6EB-459A-B558-430872DBFAB0}" type="datetimeFigureOut">
              <a:rPr lang="es-ES" smtClean="0"/>
              <a:t>05/06/2019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EB0863F-53C1-47F3-8742-C6B9DD326CB0}" type="slidenum">
              <a:rPr lang="es-ES" smtClean="0"/>
              <a:t>‹Nº›</a:t>
            </a:fld>
            <a:endParaRPr lang="es-ES"/>
          </a:p>
        </p:txBody>
      </p:sp>
    </p:spTree>
    <p:extLst>
      <p:ext uri="{BB962C8B-B14F-4D97-AF65-F5344CB8AC3E}">
        <p14:creationId xmlns:p14="http://schemas.microsoft.com/office/powerpoint/2010/main" val="2743845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E8CD2A85-A6EB-459A-B558-430872DBFAB0}" type="datetimeFigureOut">
              <a:rPr lang="es-ES" smtClean="0"/>
              <a:t>05/06/2019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EB0863F-53C1-47F3-8742-C6B9DD326CB0}" type="slidenum">
              <a:rPr lang="es-ES" smtClean="0"/>
              <a:t>‹Nº›</a:t>
            </a:fld>
            <a:endParaRPr lang="es-ES"/>
          </a:p>
        </p:txBody>
      </p:sp>
    </p:spTree>
    <p:extLst>
      <p:ext uri="{BB962C8B-B14F-4D97-AF65-F5344CB8AC3E}">
        <p14:creationId xmlns:p14="http://schemas.microsoft.com/office/powerpoint/2010/main" val="2895563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E8CD2A85-A6EB-459A-B558-430872DBFAB0}" type="datetimeFigureOut">
              <a:rPr lang="es-ES" smtClean="0"/>
              <a:t>05/06/2019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3EB0863F-53C1-47F3-8742-C6B9DD326CB0}" type="slidenum">
              <a:rPr lang="es-ES" smtClean="0"/>
              <a:t>‹Nº›</a:t>
            </a:fld>
            <a:endParaRPr lang="es-ES"/>
          </a:p>
        </p:txBody>
      </p:sp>
    </p:spTree>
    <p:extLst>
      <p:ext uri="{BB962C8B-B14F-4D97-AF65-F5344CB8AC3E}">
        <p14:creationId xmlns:p14="http://schemas.microsoft.com/office/powerpoint/2010/main" val="192357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1141410" y="3073397"/>
            <a:ext cx="4878391" cy="2717801"/>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6172200" y="3073397"/>
            <a:ext cx="4875210" cy="2717801"/>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8CD2A85-A6EB-459A-B558-430872DBFAB0}" type="datetimeFigureOut">
              <a:rPr lang="es-ES" smtClean="0"/>
              <a:t>05/06/2019</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3EB0863F-53C1-47F3-8742-C6B9DD326CB0}" type="slidenum">
              <a:rPr lang="es-ES" smtClean="0"/>
              <a:t>‹Nº›</a:t>
            </a:fld>
            <a:endParaRPr lang="es-ES"/>
          </a:p>
        </p:txBody>
      </p:sp>
    </p:spTree>
    <p:extLst>
      <p:ext uri="{BB962C8B-B14F-4D97-AF65-F5344CB8AC3E}">
        <p14:creationId xmlns:p14="http://schemas.microsoft.com/office/powerpoint/2010/main" val="949838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E8CD2A85-A6EB-459A-B558-430872DBFAB0}" type="datetimeFigureOut">
              <a:rPr lang="es-ES" smtClean="0"/>
              <a:t>05/06/2019</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3EB0863F-53C1-47F3-8742-C6B9DD326CB0}" type="slidenum">
              <a:rPr lang="es-ES" smtClean="0"/>
              <a:t>‹Nº›</a:t>
            </a:fld>
            <a:endParaRPr lang="es-ES"/>
          </a:p>
        </p:txBody>
      </p:sp>
    </p:spTree>
    <p:extLst>
      <p:ext uri="{BB962C8B-B14F-4D97-AF65-F5344CB8AC3E}">
        <p14:creationId xmlns:p14="http://schemas.microsoft.com/office/powerpoint/2010/main" val="317545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CD2A85-A6EB-459A-B558-430872DBFAB0}" type="datetimeFigureOut">
              <a:rPr lang="es-ES" smtClean="0"/>
              <a:t>05/06/2019</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3EB0863F-53C1-47F3-8742-C6B9DD326CB0}" type="slidenum">
              <a:rPr lang="es-ES" smtClean="0"/>
              <a:t>‹Nº›</a:t>
            </a:fld>
            <a:endParaRPr lang="es-ES"/>
          </a:p>
        </p:txBody>
      </p:sp>
    </p:spTree>
    <p:extLst>
      <p:ext uri="{BB962C8B-B14F-4D97-AF65-F5344CB8AC3E}">
        <p14:creationId xmlns:p14="http://schemas.microsoft.com/office/powerpoint/2010/main" val="2318199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E8CD2A85-A6EB-459A-B558-430872DBFAB0}" type="datetimeFigureOut">
              <a:rPr lang="es-ES" smtClean="0"/>
              <a:t>05/06/2019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3EB0863F-53C1-47F3-8742-C6B9DD326CB0}" type="slidenum">
              <a:rPr lang="es-ES" smtClean="0"/>
              <a:t>‹Nº›</a:t>
            </a:fld>
            <a:endParaRPr lang="es-ES"/>
          </a:p>
        </p:txBody>
      </p:sp>
    </p:spTree>
    <p:extLst>
      <p:ext uri="{BB962C8B-B14F-4D97-AF65-F5344CB8AC3E}">
        <p14:creationId xmlns:p14="http://schemas.microsoft.com/office/powerpoint/2010/main" val="2243570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E8CD2A85-A6EB-459A-B558-430872DBFAB0}" type="datetimeFigureOut">
              <a:rPr lang="es-ES" smtClean="0"/>
              <a:t>05/06/2019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3EB0863F-53C1-47F3-8742-C6B9DD326CB0}" type="slidenum">
              <a:rPr lang="es-ES" smtClean="0"/>
              <a:t>‹Nº›</a:t>
            </a:fld>
            <a:endParaRPr lang="es-ES"/>
          </a:p>
        </p:txBody>
      </p:sp>
    </p:spTree>
    <p:extLst>
      <p:ext uri="{BB962C8B-B14F-4D97-AF65-F5344CB8AC3E}">
        <p14:creationId xmlns:p14="http://schemas.microsoft.com/office/powerpoint/2010/main" val="2458672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8CD2A85-A6EB-459A-B558-430872DBFAB0}" type="datetimeFigureOut">
              <a:rPr lang="es-ES" smtClean="0"/>
              <a:t>05/06/2019</a:t>
            </a:fld>
            <a:endParaRPr lang="es-E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EB0863F-53C1-47F3-8742-C6B9DD326CB0}" type="slidenum">
              <a:rPr lang="es-ES" smtClean="0"/>
              <a:t>‹Nº›</a:t>
            </a:fld>
            <a:endParaRPr lang="es-ES"/>
          </a:p>
        </p:txBody>
      </p:sp>
    </p:spTree>
    <p:extLst>
      <p:ext uri="{BB962C8B-B14F-4D97-AF65-F5344CB8AC3E}">
        <p14:creationId xmlns:p14="http://schemas.microsoft.com/office/powerpoint/2010/main" val="208751336"/>
      </p:ext>
    </p:extLst>
  </p:cSld>
  <p:clrMap bg1="dk1" tx1="lt1" bg2="dk2" tx2="lt2" accent1="accent1" accent2="accent2" accent3="accent3" accent4="accent4" accent5="accent5" accent6="accent6" hlink="hlink" folHlink="folHlink"/>
  <p:sldLayoutIdLst>
    <p:sldLayoutId id="2147484218" r:id="rId1"/>
    <p:sldLayoutId id="2147484219" r:id="rId2"/>
    <p:sldLayoutId id="2147484220" r:id="rId3"/>
    <p:sldLayoutId id="2147484221" r:id="rId4"/>
    <p:sldLayoutId id="2147484222" r:id="rId5"/>
    <p:sldLayoutId id="2147484223" r:id="rId6"/>
    <p:sldLayoutId id="2147484224" r:id="rId7"/>
    <p:sldLayoutId id="2147484225" r:id="rId8"/>
    <p:sldLayoutId id="2147484226" r:id="rId9"/>
    <p:sldLayoutId id="2147484227" r:id="rId10"/>
    <p:sldLayoutId id="2147484228" r:id="rId11"/>
    <p:sldLayoutId id="2147484229" r:id="rId12"/>
    <p:sldLayoutId id="2147484230" r:id="rId13"/>
    <p:sldLayoutId id="2147484231" r:id="rId14"/>
    <p:sldLayoutId id="2147484232" r:id="rId15"/>
    <p:sldLayoutId id="2147484233" r:id="rId16"/>
    <p:sldLayoutId id="2147484234"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localhost/trabajobd/ejemplos/ejemplosInicio.php"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localhost/trabajobd/BD/confirm.php" TargetMode="Externa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comments" Target="../comments/comment5.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comments" Target="../comments/commen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comments" Target="../comments/comment8.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comments" Target="../comments/comment9.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comments" Target="../comments/comment10.xm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svg"/></Relationships>
</file>

<file path=ppt/slides/_rels/slide28.xml.rels><?xml version="1.0" encoding="UTF-8" standalone="yes"?>
<Relationships xmlns="http://schemas.openxmlformats.org/package/2006/relationships"><Relationship Id="rId3" Type="http://schemas.openxmlformats.org/officeDocument/2006/relationships/comments" Target="../comments/comment11.xm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comments" Target="../comments/comment12.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3.sv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localhost/trabajobd/ejemplos/ejemplosInicio.php"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w3schools.com/jsref/met_his_back.asp" TargetMode="External"/><Relationship Id="rId2" Type="http://schemas.openxmlformats.org/officeDocument/2006/relationships/hyperlink" Target="http://localhost/trabajobd/ejemplos/ejemplosInicio.php"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9" name="Rectangle 8">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sp>
        <p:nvSpPr>
          <p:cNvPr id="5"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13">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15"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1"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9"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4"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35"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6"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7"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8"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9"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1"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2"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ítulo 1">
            <a:extLst>
              <a:ext uri="{FF2B5EF4-FFF2-40B4-BE49-F238E27FC236}">
                <a16:creationId xmlns:a16="http://schemas.microsoft.com/office/drawing/2014/main" id="{8F4CF71E-8806-4CD0-BE89-B64B83ED6CEE}"/>
              </a:ext>
            </a:extLst>
          </p:cNvPr>
          <p:cNvSpPr>
            <a:spLocks noGrp="1"/>
          </p:cNvSpPr>
          <p:nvPr>
            <p:ph type="ctrTitle"/>
          </p:nvPr>
        </p:nvSpPr>
        <p:spPr>
          <a:xfrm>
            <a:off x="2667794" y="2433644"/>
            <a:ext cx="6858000" cy="1367896"/>
          </a:xfrm>
        </p:spPr>
        <p:txBody>
          <a:bodyPr anchor="ctr">
            <a:normAutofit fontScale="90000"/>
          </a:bodyPr>
          <a:lstStyle/>
          <a:p>
            <a:pPr algn="ctr"/>
            <a:r>
              <a:rPr lang="es-ES" dirty="0">
                <a:solidFill>
                  <a:srgbClr val="FFFFFF"/>
                </a:solidFill>
              </a:rPr>
              <a:t>PROGRAMACIÓN WEB:  HTML, CSS, JS, JQUERY Y PHP</a:t>
            </a:r>
          </a:p>
        </p:txBody>
      </p:sp>
      <p:sp>
        <p:nvSpPr>
          <p:cNvPr id="3" name="Subtítulo 2">
            <a:extLst>
              <a:ext uri="{FF2B5EF4-FFF2-40B4-BE49-F238E27FC236}">
                <a16:creationId xmlns:a16="http://schemas.microsoft.com/office/drawing/2014/main" id="{BAC1E812-E71E-4392-81F4-810B1137ED4F}"/>
              </a:ext>
            </a:extLst>
          </p:cNvPr>
          <p:cNvSpPr>
            <a:spLocks noGrp="1"/>
          </p:cNvSpPr>
          <p:nvPr>
            <p:ph type="subTitle" idx="1"/>
          </p:nvPr>
        </p:nvSpPr>
        <p:spPr>
          <a:xfrm>
            <a:off x="2552932" y="3450960"/>
            <a:ext cx="6857999" cy="953029"/>
          </a:xfrm>
        </p:spPr>
        <p:txBody>
          <a:bodyPr anchor="b">
            <a:normAutofit/>
          </a:bodyPr>
          <a:lstStyle/>
          <a:p>
            <a:pPr algn="ctr"/>
            <a:r>
              <a:rPr lang="es-ES" sz="1600" dirty="0">
                <a:solidFill>
                  <a:schemeClr val="bg2"/>
                </a:solidFill>
              </a:rPr>
              <a:t>Autores: M. Isaac </a:t>
            </a:r>
            <a:r>
              <a:rPr lang="es-ES" sz="1600" dirty="0" err="1">
                <a:solidFill>
                  <a:schemeClr val="bg2"/>
                </a:solidFill>
              </a:rPr>
              <a:t>gandullo</a:t>
            </a:r>
            <a:r>
              <a:rPr lang="es-ES" sz="1600" dirty="0">
                <a:solidFill>
                  <a:schemeClr val="bg2"/>
                </a:solidFill>
              </a:rPr>
              <a:t> </a:t>
            </a:r>
            <a:r>
              <a:rPr lang="es-ES" sz="1600" dirty="0" err="1">
                <a:solidFill>
                  <a:schemeClr val="bg2"/>
                </a:solidFill>
              </a:rPr>
              <a:t>lara</a:t>
            </a:r>
            <a:r>
              <a:rPr lang="es-ES" sz="1600" dirty="0">
                <a:solidFill>
                  <a:schemeClr val="bg2"/>
                </a:solidFill>
              </a:rPr>
              <a:t> y ángel caro torres</a:t>
            </a:r>
          </a:p>
        </p:txBody>
      </p:sp>
      <p:cxnSp>
        <p:nvCxnSpPr>
          <p:cNvPr id="88" name="Conector recto 87">
            <a:extLst>
              <a:ext uri="{FF2B5EF4-FFF2-40B4-BE49-F238E27FC236}">
                <a16:creationId xmlns:a16="http://schemas.microsoft.com/office/drawing/2014/main" id="{3C77EF62-9B41-4268-993E-33C36E81FFB7}"/>
              </a:ext>
            </a:extLst>
          </p:cNvPr>
          <p:cNvCxnSpPr/>
          <p:nvPr/>
        </p:nvCxnSpPr>
        <p:spPr>
          <a:xfrm>
            <a:off x="2582333" y="3902872"/>
            <a:ext cx="7023629" cy="1587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834254"/>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5F9E10-1214-954A-B311-81FE43CF43B8}"/>
              </a:ext>
            </a:extLst>
          </p:cNvPr>
          <p:cNvSpPr>
            <a:spLocks noGrp="1"/>
          </p:cNvSpPr>
          <p:nvPr>
            <p:ph type="title"/>
          </p:nvPr>
        </p:nvSpPr>
        <p:spPr>
          <a:xfrm>
            <a:off x="1141412" y="96003"/>
            <a:ext cx="9905998" cy="1478570"/>
          </a:xfrm>
        </p:spPr>
        <p:txBody>
          <a:bodyPr>
            <a:normAutofit/>
          </a:bodyPr>
          <a:lstStyle/>
          <a:p>
            <a:pPr algn="ctr"/>
            <a:r>
              <a:rPr lang="es-ES" sz="6000" b="1" dirty="0">
                <a:solidFill>
                  <a:schemeClr val="bg2"/>
                </a:solidFill>
              </a:rPr>
              <a:t>PHP</a:t>
            </a:r>
          </a:p>
        </p:txBody>
      </p:sp>
      <p:sp>
        <p:nvSpPr>
          <p:cNvPr id="3" name="Marcador de contenido 2">
            <a:extLst>
              <a:ext uri="{FF2B5EF4-FFF2-40B4-BE49-F238E27FC236}">
                <a16:creationId xmlns:a16="http://schemas.microsoft.com/office/drawing/2014/main" id="{01AD5A7A-3E68-2343-8CF8-0A074FF90358}"/>
              </a:ext>
            </a:extLst>
          </p:cNvPr>
          <p:cNvSpPr>
            <a:spLocks noGrp="1"/>
          </p:cNvSpPr>
          <p:nvPr>
            <p:ph idx="1"/>
          </p:nvPr>
        </p:nvSpPr>
        <p:spPr>
          <a:xfrm>
            <a:off x="1141412" y="1453840"/>
            <a:ext cx="9905999" cy="4709453"/>
          </a:xfrm>
          <a:solidFill>
            <a:schemeClr val="accent2">
              <a:lumMod val="20000"/>
              <a:lumOff val="80000"/>
            </a:schemeClr>
          </a:solidFill>
        </p:spPr>
        <p:txBody>
          <a:bodyPr>
            <a:normAutofit lnSpcReduction="10000"/>
          </a:bodyPr>
          <a:lstStyle/>
          <a:p>
            <a:r>
              <a:rPr lang="es-ES" dirty="0">
                <a:solidFill>
                  <a:schemeClr val="bg2"/>
                </a:solidFill>
              </a:rPr>
              <a:t>CONSULTAS:</a:t>
            </a:r>
          </a:p>
          <a:p>
            <a:pPr marL="0" indent="0">
              <a:buNone/>
            </a:pPr>
            <a:r>
              <a:rPr lang="es-ES" dirty="0">
                <a:solidFill>
                  <a:schemeClr val="bg2"/>
                </a:solidFill>
              </a:rPr>
              <a:t>	Todos estos usuarios que se registran en nuestra página web quedan 	automáticamente guardados en una base de datos creada 	anteriormente, donde podemos hacer cualquier tipo de consulta de los 	datos de los usuarios, así como eliminar dicho usuario de la base de 	datos.</a:t>
            </a:r>
          </a:p>
          <a:p>
            <a:r>
              <a:rPr lang="es-ES" dirty="0">
                <a:solidFill>
                  <a:schemeClr val="bg2"/>
                </a:solidFill>
              </a:rPr>
              <a:t>MAIL:</a:t>
            </a:r>
          </a:p>
          <a:p>
            <a:pPr marL="0" indent="0">
              <a:buNone/>
            </a:pPr>
            <a:r>
              <a:rPr lang="es-ES" dirty="0">
                <a:solidFill>
                  <a:schemeClr val="bg2"/>
                </a:solidFill>
              </a:rPr>
              <a:t>	La función MAIL es muy útil para algunos casos que se suelen dar en una 	página web, con casos como olvidar la contraseña y necesitar que te la  </a:t>
            </a:r>
          </a:p>
          <a:p>
            <a:pPr marL="0" indent="0">
              <a:buNone/>
            </a:pPr>
            <a:r>
              <a:rPr lang="es-ES" dirty="0">
                <a:solidFill>
                  <a:schemeClr val="bg2"/>
                </a:solidFill>
              </a:rPr>
              <a:t>	facilite.</a:t>
            </a:r>
          </a:p>
        </p:txBody>
      </p:sp>
    </p:spTree>
    <p:extLst>
      <p:ext uri="{BB962C8B-B14F-4D97-AF65-F5344CB8AC3E}">
        <p14:creationId xmlns:p14="http://schemas.microsoft.com/office/powerpoint/2010/main" val="3965972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5F9E10-1214-954A-B311-81FE43CF43B8}"/>
              </a:ext>
            </a:extLst>
          </p:cNvPr>
          <p:cNvSpPr>
            <a:spLocks noGrp="1"/>
          </p:cNvSpPr>
          <p:nvPr>
            <p:ph type="title"/>
          </p:nvPr>
        </p:nvSpPr>
        <p:spPr>
          <a:xfrm>
            <a:off x="1141412" y="96003"/>
            <a:ext cx="9905998" cy="1478570"/>
          </a:xfrm>
        </p:spPr>
        <p:txBody>
          <a:bodyPr>
            <a:normAutofit/>
          </a:bodyPr>
          <a:lstStyle/>
          <a:p>
            <a:pPr algn="ctr"/>
            <a:r>
              <a:rPr lang="es-ES" sz="6000" b="1" dirty="0">
                <a:solidFill>
                  <a:schemeClr val="bg2"/>
                </a:solidFill>
              </a:rPr>
              <a:t>PHP</a:t>
            </a:r>
          </a:p>
        </p:txBody>
      </p:sp>
      <p:sp>
        <p:nvSpPr>
          <p:cNvPr id="3" name="Marcador de contenido 2">
            <a:extLst>
              <a:ext uri="{FF2B5EF4-FFF2-40B4-BE49-F238E27FC236}">
                <a16:creationId xmlns:a16="http://schemas.microsoft.com/office/drawing/2014/main" id="{01AD5A7A-3E68-2343-8CF8-0A074FF90358}"/>
              </a:ext>
            </a:extLst>
          </p:cNvPr>
          <p:cNvSpPr>
            <a:spLocks noGrp="1"/>
          </p:cNvSpPr>
          <p:nvPr>
            <p:ph idx="1"/>
          </p:nvPr>
        </p:nvSpPr>
        <p:spPr>
          <a:xfrm>
            <a:off x="1778721" y="1426131"/>
            <a:ext cx="9905999" cy="4709453"/>
          </a:xfrm>
          <a:solidFill>
            <a:schemeClr val="accent2">
              <a:lumMod val="20000"/>
              <a:lumOff val="80000"/>
            </a:schemeClr>
          </a:solidFill>
        </p:spPr>
        <p:txBody>
          <a:bodyPr>
            <a:normAutofit fontScale="77500" lnSpcReduction="20000"/>
          </a:bodyPr>
          <a:lstStyle/>
          <a:p>
            <a:r>
              <a:rPr lang="es-ES" b="1" dirty="0">
                <a:solidFill>
                  <a:schemeClr val="bg2"/>
                </a:solidFill>
              </a:rPr>
              <a:t>ECHO:</a:t>
            </a:r>
          </a:p>
          <a:p>
            <a:pPr marL="0" indent="0">
              <a:buNone/>
            </a:pPr>
            <a:r>
              <a:rPr lang="es-ES" b="1" dirty="0">
                <a:solidFill>
                  <a:schemeClr val="bg2"/>
                </a:solidFill>
              </a:rPr>
              <a:t>	La función ECHO es muy útil porque nos permite introducir cualquier página                                	en código HTML 	dentro de un archivo PHP, cargándose dicha página  sin problema   	en el navegador. </a:t>
            </a:r>
          </a:p>
          <a:p>
            <a:pPr marL="0" indent="0">
              <a:buNone/>
            </a:pPr>
            <a:r>
              <a:rPr lang="es-ES" b="1" dirty="0">
                <a:solidFill>
                  <a:schemeClr val="bg2"/>
                </a:solidFill>
              </a:rPr>
              <a:t>	Como veremos posteriormente, podemos cargar incluso una página entera de HTML. </a:t>
            </a:r>
          </a:p>
          <a:p>
            <a:pPr marL="0" indent="0">
              <a:buNone/>
            </a:pPr>
            <a:r>
              <a:rPr lang="es-ES" b="1" dirty="0">
                <a:solidFill>
                  <a:schemeClr val="bg2"/>
                </a:solidFill>
              </a:rPr>
              <a:t>	Es decir, echo  “&lt;</a:t>
            </a:r>
            <a:r>
              <a:rPr lang="es-ES" b="1" dirty="0" err="1">
                <a:solidFill>
                  <a:schemeClr val="bg2"/>
                </a:solidFill>
              </a:rPr>
              <a:t>html</a:t>
            </a:r>
            <a:r>
              <a:rPr lang="es-ES" b="1" dirty="0">
                <a:solidFill>
                  <a:schemeClr val="bg2"/>
                </a:solidFill>
              </a:rPr>
              <a:t>&gt;&lt;</a:t>
            </a:r>
            <a:r>
              <a:rPr lang="es-ES" b="1" dirty="0" err="1">
                <a:solidFill>
                  <a:schemeClr val="bg2"/>
                </a:solidFill>
              </a:rPr>
              <a:t>body</a:t>
            </a:r>
            <a:r>
              <a:rPr lang="es-ES" b="1" dirty="0">
                <a:solidFill>
                  <a:schemeClr val="bg2"/>
                </a:solidFill>
              </a:rPr>
              <a:t>&gt;….&lt;/</a:t>
            </a:r>
            <a:r>
              <a:rPr lang="es-ES" b="1" dirty="0" err="1">
                <a:solidFill>
                  <a:schemeClr val="bg2"/>
                </a:solidFill>
              </a:rPr>
              <a:t>html</a:t>
            </a:r>
            <a:r>
              <a:rPr lang="es-ES" b="1" dirty="0">
                <a:solidFill>
                  <a:schemeClr val="bg2"/>
                </a:solidFill>
              </a:rPr>
              <a:t>&gt;”;</a:t>
            </a:r>
          </a:p>
          <a:p>
            <a:r>
              <a:rPr lang="es-ES" b="1" dirty="0">
                <a:solidFill>
                  <a:schemeClr val="bg2"/>
                </a:solidFill>
              </a:rPr>
              <a:t>SELECT CON IMÁGENES:</a:t>
            </a:r>
          </a:p>
          <a:p>
            <a:pPr marL="0" indent="0">
              <a:buNone/>
            </a:pPr>
            <a:r>
              <a:rPr lang="es-ES" b="1" dirty="0">
                <a:solidFill>
                  <a:schemeClr val="bg2"/>
                </a:solidFill>
              </a:rPr>
              <a:t>	</a:t>
            </a:r>
            <a:r>
              <a:rPr lang="es-ES" b="1" dirty="0" err="1">
                <a:solidFill>
                  <a:schemeClr val="bg2"/>
                </a:solidFill>
              </a:rPr>
              <a:t>Plugin</a:t>
            </a:r>
            <a:r>
              <a:rPr lang="es-ES" b="1" dirty="0">
                <a:solidFill>
                  <a:schemeClr val="bg2"/>
                </a:solidFill>
              </a:rPr>
              <a:t>: </a:t>
            </a:r>
            <a:r>
              <a:rPr lang="es-ES" b="1" dirty="0" err="1">
                <a:solidFill>
                  <a:schemeClr val="bg2"/>
                </a:solidFill>
              </a:rPr>
              <a:t>jquery:imageselect</a:t>
            </a:r>
            <a:r>
              <a:rPr lang="es-ES" b="1" dirty="0">
                <a:solidFill>
                  <a:schemeClr val="bg2"/>
                </a:solidFill>
              </a:rPr>
              <a:t> </a:t>
            </a:r>
          </a:p>
          <a:p>
            <a:pPr marL="0" indent="0">
              <a:buNone/>
            </a:pPr>
            <a:r>
              <a:rPr lang="es-ES" b="1" dirty="0">
                <a:solidFill>
                  <a:schemeClr val="bg2"/>
                </a:solidFill>
              </a:rPr>
              <a:t>	Este plugin nos permite incorporar imágenes dentro de un </a:t>
            </a:r>
            <a:r>
              <a:rPr lang="es-ES" b="1" dirty="0" err="1">
                <a:solidFill>
                  <a:schemeClr val="bg2"/>
                </a:solidFill>
              </a:rPr>
              <a:t>select</a:t>
            </a:r>
            <a:r>
              <a:rPr lang="es-ES" b="1" dirty="0">
                <a:solidFill>
                  <a:schemeClr val="bg2"/>
                </a:solidFill>
              </a:rPr>
              <a:t> en un 	formulario, 	dando más   vistosidad al usuario.</a:t>
            </a:r>
          </a:p>
          <a:p>
            <a:pPr marL="0" indent="0">
              <a:buNone/>
            </a:pPr>
            <a:r>
              <a:rPr lang="es-ES" b="1" dirty="0">
                <a:solidFill>
                  <a:schemeClr val="bg2"/>
                </a:solidFill>
              </a:rPr>
              <a:t>	 </a:t>
            </a:r>
            <a:r>
              <a:rPr lang="es-ES" b="1" dirty="0">
                <a:solidFill>
                  <a:schemeClr val="tx2">
                    <a:lumMod val="50000"/>
                  </a:schemeClr>
                </a:solidFill>
                <a:hlinkClick r:id="rId2">
                  <a:extLst>
                    <a:ext uri="{A12FA001-AC4F-418D-AE19-62706E023703}">
                      <ahyp:hlinkClr xmlns:ahyp="http://schemas.microsoft.com/office/drawing/2018/hyperlinkcolor" val="tx"/>
                    </a:ext>
                  </a:extLst>
                </a:hlinkClick>
              </a:rPr>
              <a:t>(Véase ejemplo4.html)</a:t>
            </a:r>
            <a:endParaRPr lang="es-ES" b="1" dirty="0">
              <a:solidFill>
                <a:schemeClr val="tx2">
                  <a:lumMod val="50000"/>
                </a:schemeClr>
              </a:solidFill>
            </a:endParaRPr>
          </a:p>
          <a:p>
            <a:pPr marL="0" indent="0">
              <a:buNone/>
            </a:pPr>
            <a:r>
              <a:rPr lang="es-ES" b="1" dirty="0">
                <a:solidFill>
                  <a:schemeClr val="bg2"/>
                </a:solidFill>
              </a:rPr>
              <a:t>	</a:t>
            </a:r>
          </a:p>
        </p:txBody>
      </p:sp>
    </p:spTree>
    <p:extLst>
      <p:ext uri="{BB962C8B-B14F-4D97-AF65-F5344CB8AC3E}">
        <p14:creationId xmlns:p14="http://schemas.microsoft.com/office/powerpoint/2010/main" val="1274564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56746F-74EE-C342-82FD-CBA171A7AA7C}"/>
              </a:ext>
            </a:extLst>
          </p:cNvPr>
          <p:cNvSpPr>
            <a:spLocks noGrp="1"/>
          </p:cNvSpPr>
          <p:nvPr>
            <p:ph type="title"/>
          </p:nvPr>
        </p:nvSpPr>
        <p:spPr/>
        <p:txBody>
          <a:bodyPr>
            <a:normAutofit/>
          </a:bodyPr>
          <a:lstStyle/>
          <a:p>
            <a:pPr algn="ctr"/>
            <a:r>
              <a:rPr lang="es-ES" sz="4400" b="1" dirty="0">
                <a:solidFill>
                  <a:schemeClr val="bg2"/>
                </a:solidFill>
              </a:rPr>
              <a:t>ACCESO A UNA BBDD A TRAVÉS DE PHP</a:t>
            </a:r>
          </a:p>
        </p:txBody>
      </p:sp>
      <p:sp>
        <p:nvSpPr>
          <p:cNvPr id="6" name="Marcador de contenido 5">
            <a:extLst>
              <a:ext uri="{FF2B5EF4-FFF2-40B4-BE49-F238E27FC236}">
                <a16:creationId xmlns:a16="http://schemas.microsoft.com/office/drawing/2014/main" id="{89DDCDE1-5EF2-544D-944F-D34D6073FBA0}"/>
              </a:ext>
            </a:extLst>
          </p:cNvPr>
          <p:cNvSpPr>
            <a:spLocks noGrp="1"/>
          </p:cNvSpPr>
          <p:nvPr>
            <p:ph idx="1"/>
          </p:nvPr>
        </p:nvSpPr>
        <p:spPr>
          <a:xfrm>
            <a:off x="1141412" y="2249486"/>
            <a:ext cx="9905999" cy="3855749"/>
          </a:xfrm>
          <a:solidFill>
            <a:schemeClr val="accent2">
              <a:lumMod val="20000"/>
              <a:lumOff val="80000"/>
            </a:schemeClr>
          </a:solidFill>
        </p:spPr>
        <p:txBody>
          <a:bodyPr>
            <a:normAutofit fontScale="92500" lnSpcReduction="20000"/>
          </a:bodyPr>
          <a:lstStyle/>
          <a:p>
            <a:pPr marL="0" indent="0">
              <a:buNone/>
            </a:pPr>
            <a:r>
              <a:rPr lang="es-ES" dirty="0">
                <a:solidFill>
                  <a:schemeClr val="bg2"/>
                </a:solidFill>
              </a:rPr>
              <a:t>A parte del lenguaje PDO para la realización de consultas dentro de PHP, tenemos otros lenguajes como </a:t>
            </a:r>
            <a:r>
              <a:rPr lang="es-ES" dirty="0" err="1">
                <a:solidFill>
                  <a:schemeClr val="bg2"/>
                </a:solidFill>
              </a:rPr>
              <a:t>mysql</a:t>
            </a:r>
            <a:r>
              <a:rPr lang="es-ES" dirty="0">
                <a:solidFill>
                  <a:schemeClr val="bg2"/>
                </a:solidFill>
              </a:rPr>
              <a:t> y </a:t>
            </a:r>
            <a:r>
              <a:rPr lang="es-ES" dirty="0" err="1">
                <a:solidFill>
                  <a:schemeClr val="bg2"/>
                </a:solidFill>
              </a:rPr>
              <a:t>mysqli</a:t>
            </a:r>
            <a:r>
              <a:rPr lang="es-ES" dirty="0">
                <a:solidFill>
                  <a:schemeClr val="bg2"/>
                </a:solidFill>
              </a:rPr>
              <a:t>, que aunque están algo obsoletos, su sintaxis es mas fácil se usar cuando uno se inicia en el mundo de la programación web.</a:t>
            </a:r>
          </a:p>
          <a:p>
            <a:pPr marL="0" indent="0">
              <a:buNone/>
            </a:pPr>
            <a:r>
              <a:rPr lang="es-ES" dirty="0">
                <a:solidFill>
                  <a:schemeClr val="bg2"/>
                </a:solidFill>
              </a:rPr>
              <a:t>MYSQL/MYSQLI:</a:t>
            </a:r>
          </a:p>
          <a:p>
            <a:pPr marL="0" indent="0">
              <a:buNone/>
            </a:pPr>
            <a:r>
              <a:rPr lang="es-ES" dirty="0">
                <a:solidFill>
                  <a:schemeClr val="bg2"/>
                </a:solidFill>
              </a:rPr>
              <a:t>	Usamos la función QUERY, la cual nos permite realizar consultas a la 	BBDD, así como utilizar:</a:t>
            </a:r>
          </a:p>
          <a:p>
            <a:pPr lvl="1"/>
            <a:r>
              <a:rPr lang="es-ES" dirty="0">
                <a:solidFill>
                  <a:schemeClr val="bg2"/>
                </a:solidFill>
              </a:rPr>
              <a:t>SELECT: selección de los datos requeridos para la consulta.</a:t>
            </a:r>
          </a:p>
          <a:p>
            <a:pPr lvl="1"/>
            <a:r>
              <a:rPr lang="es-ES" dirty="0">
                <a:solidFill>
                  <a:schemeClr val="bg2"/>
                </a:solidFill>
              </a:rPr>
              <a:t>INSERT INTO: Ingresar los datos en el BBDD.</a:t>
            </a:r>
          </a:p>
          <a:p>
            <a:pPr lvl="1"/>
            <a:r>
              <a:rPr lang="es-ES" dirty="0">
                <a:solidFill>
                  <a:schemeClr val="bg2"/>
                </a:solidFill>
              </a:rPr>
              <a:t>DELETE: borrado de algún campo, registro o celda de nuestra BBDD.</a:t>
            </a:r>
          </a:p>
          <a:p>
            <a:pPr lvl="1"/>
            <a:r>
              <a:rPr lang="es-ES" dirty="0">
                <a:solidFill>
                  <a:schemeClr val="bg2"/>
                </a:solidFill>
              </a:rPr>
              <a:t>UPDATE: actualización o modificación de algún dato de nuestra BBDD.</a:t>
            </a:r>
          </a:p>
        </p:txBody>
      </p:sp>
    </p:spTree>
    <p:extLst>
      <p:ext uri="{BB962C8B-B14F-4D97-AF65-F5344CB8AC3E}">
        <p14:creationId xmlns:p14="http://schemas.microsoft.com/office/powerpoint/2010/main" val="925449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56746F-74EE-C342-82FD-CBA171A7AA7C}"/>
              </a:ext>
            </a:extLst>
          </p:cNvPr>
          <p:cNvSpPr>
            <a:spLocks noGrp="1"/>
          </p:cNvSpPr>
          <p:nvPr>
            <p:ph type="title"/>
          </p:nvPr>
        </p:nvSpPr>
        <p:spPr/>
        <p:txBody>
          <a:bodyPr>
            <a:normAutofit/>
          </a:bodyPr>
          <a:lstStyle/>
          <a:p>
            <a:pPr algn="ctr"/>
            <a:r>
              <a:rPr lang="es-ES" sz="4400" b="1" dirty="0">
                <a:solidFill>
                  <a:schemeClr val="bg2"/>
                </a:solidFill>
              </a:rPr>
              <a:t>ACCESO A UNA BBDD A TRAVÉS DE PHP</a:t>
            </a:r>
          </a:p>
        </p:txBody>
      </p:sp>
      <p:sp>
        <p:nvSpPr>
          <p:cNvPr id="6" name="Marcador de contenido 5">
            <a:extLst>
              <a:ext uri="{FF2B5EF4-FFF2-40B4-BE49-F238E27FC236}">
                <a16:creationId xmlns:a16="http://schemas.microsoft.com/office/drawing/2014/main" id="{89DDCDE1-5EF2-544D-944F-D34D6073FBA0}"/>
              </a:ext>
            </a:extLst>
          </p:cNvPr>
          <p:cNvSpPr>
            <a:spLocks noGrp="1"/>
          </p:cNvSpPr>
          <p:nvPr>
            <p:ph idx="1"/>
          </p:nvPr>
        </p:nvSpPr>
        <p:spPr>
          <a:solidFill>
            <a:schemeClr val="accent2">
              <a:lumMod val="20000"/>
              <a:lumOff val="80000"/>
            </a:schemeClr>
          </a:solidFill>
        </p:spPr>
        <p:txBody>
          <a:bodyPr>
            <a:normAutofit/>
          </a:bodyPr>
          <a:lstStyle/>
          <a:p>
            <a:r>
              <a:rPr lang="es-ES" dirty="0">
                <a:solidFill>
                  <a:schemeClr val="bg2"/>
                </a:solidFill>
              </a:rPr>
              <a:t>MYSQL/MYSQLI:</a:t>
            </a:r>
          </a:p>
          <a:p>
            <a:pPr marL="0" indent="0">
              <a:buNone/>
            </a:pPr>
            <a:r>
              <a:rPr lang="es-ES" dirty="0">
                <a:solidFill>
                  <a:schemeClr val="bg2"/>
                </a:solidFill>
              </a:rPr>
              <a:t>	Una vez realizada la consulta podemos utilizar otras funciones para 	obtener más información de dicha consulta:</a:t>
            </a:r>
          </a:p>
          <a:p>
            <a:pPr lvl="1"/>
            <a:r>
              <a:rPr lang="es-ES" dirty="0">
                <a:solidFill>
                  <a:schemeClr val="bg2"/>
                </a:solidFill>
              </a:rPr>
              <a:t>MYSQL_NUM_ROWS: nos devuelve el número de filas que contiene la consulta resultante anterior.</a:t>
            </a:r>
          </a:p>
          <a:p>
            <a:pPr lvl="1"/>
            <a:r>
              <a:rPr lang="es-ES" dirty="0">
                <a:solidFill>
                  <a:schemeClr val="bg2"/>
                </a:solidFill>
              </a:rPr>
              <a:t>MYSQLI_FETCH_ARRAY: guarda la información en los índices numéricos del </a:t>
            </a:r>
            <a:r>
              <a:rPr lang="es-ES" dirty="0" err="1">
                <a:solidFill>
                  <a:schemeClr val="bg2"/>
                </a:solidFill>
              </a:rPr>
              <a:t>array</a:t>
            </a:r>
            <a:r>
              <a:rPr lang="es-ES" dirty="0">
                <a:solidFill>
                  <a:schemeClr val="bg2"/>
                </a:solidFill>
              </a:rPr>
              <a:t> resultante, además de guardar la información en índices asociativos, utilizando los nombres de los campos del resultado como llaves.</a:t>
            </a:r>
          </a:p>
        </p:txBody>
      </p:sp>
    </p:spTree>
    <p:extLst>
      <p:ext uri="{BB962C8B-B14F-4D97-AF65-F5344CB8AC3E}">
        <p14:creationId xmlns:p14="http://schemas.microsoft.com/office/powerpoint/2010/main" val="2356862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E4EE36-63F1-47F5-AE0E-9C534D7FD139}"/>
              </a:ext>
            </a:extLst>
          </p:cNvPr>
          <p:cNvSpPr>
            <a:spLocks noGrp="1"/>
          </p:cNvSpPr>
          <p:nvPr>
            <p:ph type="title"/>
          </p:nvPr>
        </p:nvSpPr>
        <p:spPr>
          <a:xfrm>
            <a:off x="1143001" y="1246590"/>
            <a:ext cx="9905998" cy="3722573"/>
          </a:xfrm>
        </p:spPr>
        <p:txBody>
          <a:bodyPr>
            <a:normAutofit/>
          </a:bodyPr>
          <a:lstStyle/>
          <a:p>
            <a:pPr algn="ctr"/>
            <a:r>
              <a:rPr lang="es-ES" sz="14900" dirty="0">
                <a:solidFill>
                  <a:schemeClr val="bg2"/>
                </a:solidFill>
                <a:latin typeface="Bahnschrift SemiBold SemiConden" panose="020B0502040204020203" pitchFamily="34" charset="0"/>
              </a:rPr>
              <a:t>PÁGINA WEB</a:t>
            </a:r>
          </a:p>
        </p:txBody>
      </p:sp>
    </p:spTree>
    <p:extLst>
      <p:ext uri="{BB962C8B-B14F-4D97-AF65-F5344CB8AC3E}">
        <p14:creationId xmlns:p14="http://schemas.microsoft.com/office/powerpoint/2010/main" val="25982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4B2488-E480-4650-B954-9BE85DDA5D21}"/>
              </a:ext>
            </a:extLst>
          </p:cNvPr>
          <p:cNvSpPr>
            <a:spLocks noGrp="1"/>
          </p:cNvSpPr>
          <p:nvPr>
            <p:ph type="title"/>
          </p:nvPr>
        </p:nvSpPr>
        <p:spPr>
          <a:xfrm>
            <a:off x="1141413" y="618518"/>
            <a:ext cx="9905998" cy="1478570"/>
          </a:xfrm>
        </p:spPr>
        <p:txBody>
          <a:bodyPr>
            <a:normAutofit/>
          </a:bodyPr>
          <a:lstStyle/>
          <a:p>
            <a:pPr algn="ctr"/>
            <a:r>
              <a:rPr lang="es-ES" sz="4400" b="1" dirty="0">
                <a:solidFill>
                  <a:schemeClr val="bg2"/>
                </a:solidFill>
              </a:rPr>
              <a:t>Cargar base de datos</a:t>
            </a:r>
          </a:p>
        </p:txBody>
      </p:sp>
      <p:sp>
        <p:nvSpPr>
          <p:cNvPr id="3" name="Marcador de contenido 2">
            <a:extLst>
              <a:ext uri="{FF2B5EF4-FFF2-40B4-BE49-F238E27FC236}">
                <a16:creationId xmlns:a16="http://schemas.microsoft.com/office/drawing/2014/main" id="{9A312277-0823-4157-AB09-B689C7F7C500}"/>
              </a:ext>
            </a:extLst>
          </p:cNvPr>
          <p:cNvSpPr>
            <a:spLocks noGrp="1"/>
          </p:cNvSpPr>
          <p:nvPr>
            <p:ph idx="1"/>
          </p:nvPr>
        </p:nvSpPr>
        <p:spPr>
          <a:xfrm>
            <a:off x="1141412" y="1870796"/>
            <a:ext cx="9905999" cy="3541714"/>
          </a:xfrm>
        </p:spPr>
        <p:txBody>
          <a:bodyPr/>
          <a:lstStyle/>
          <a:p>
            <a:r>
              <a:rPr lang="es-ES" dirty="0">
                <a:hlinkClick r:id="rId2"/>
              </a:rPr>
              <a:t>Ir a cargar las bases de datos</a:t>
            </a:r>
            <a:endParaRPr lang="es-ES" dirty="0"/>
          </a:p>
          <a:p>
            <a:endParaRPr lang="es-ES" dirty="0"/>
          </a:p>
        </p:txBody>
      </p:sp>
      <p:pic>
        <p:nvPicPr>
          <p:cNvPr id="4" name="Imagen 3">
            <a:extLst>
              <a:ext uri="{FF2B5EF4-FFF2-40B4-BE49-F238E27FC236}">
                <a16:creationId xmlns:a16="http://schemas.microsoft.com/office/drawing/2014/main" id="{25A5A926-3AEC-4320-9062-4424A79919FC}"/>
              </a:ext>
            </a:extLst>
          </p:cNvPr>
          <p:cNvPicPr>
            <a:picLocks noChangeAspect="1"/>
          </p:cNvPicPr>
          <p:nvPr/>
        </p:nvPicPr>
        <p:blipFill rotWithShape="1">
          <a:blip r:embed="rId3"/>
          <a:srcRect l="3157" t="22105" r="60304" b="42896"/>
          <a:stretch/>
        </p:blipFill>
        <p:spPr>
          <a:xfrm>
            <a:off x="1967347" y="2877983"/>
            <a:ext cx="6908800" cy="3500044"/>
          </a:xfrm>
          <a:prstGeom prst="rect">
            <a:avLst/>
          </a:prstGeom>
        </p:spPr>
      </p:pic>
    </p:spTree>
    <p:extLst>
      <p:ext uri="{BB962C8B-B14F-4D97-AF65-F5344CB8AC3E}">
        <p14:creationId xmlns:p14="http://schemas.microsoft.com/office/powerpoint/2010/main" val="209356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B82E1A0-5E30-4FD9-B494-A9A0BFC6440B}"/>
              </a:ext>
            </a:extLst>
          </p:cNvPr>
          <p:cNvPicPr>
            <a:picLocks noChangeAspect="1"/>
          </p:cNvPicPr>
          <p:nvPr/>
        </p:nvPicPr>
        <p:blipFill rotWithShape="1">
          <a:blip r:embed="rId2"/>
          <a:srcRect l="3060" t="13508" r="45379" b="9226"/>
          <a:stretch/>
        </p:blipFill>
        <p:spPr>
          <a:xfrm>
            <a:off x="1980105" y="593922"/>
            <a:ext cx="7561059" cy="5680360"/>
          </a:xfrm>
          <a:prstGeom prst="rect">
            <a:avLst/>
          </a:prstGeom>
        </p:spPr>
      </p:pic>
    </p:spTree>
    <p:extLst>
      <p:ext uri="{BB962C8B-B14F-4D97-AF65-F5344CB8AC3E}">
        <p14:creationId xmlns:p14="http://schemas.microsoft.com/office/powerpoint/2010/main" val="3219688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2416928-F45C-49DE-8CCC-D05200B21F27}"/>
              </a:ext>
            </a:extLst>
          </p:cNvPr>
          <p:cNvSpPr>
            <a:spLocks noGrp="1"/>
          </p:cNvSpPr>
          <p:nvPr>
            <p:ph idx="1"/>
          </p:nvPr>
        </p:nvSpPr>
        <p:spPr>
          <a:xfrm>
            <a:off x="1008062" y="1296987"/>
            <a:ext cx="9905999" cy="1073351"/>
          </a:xfrm>
          <a:solidFill>
            <a:schemeClr val="accent2">
              <a:lumMod val="20000"/>
              <a:lumOff val="80000"/>
            </a:schemeClr>
          </a:solidFill>
        </p:spPr>
        <p:txBody>
          <a:bodyPr/>
          <a:lstStyle/>
          <a:p>
            <a:r>
              <a:rPr lang="es-ES" dirty="0">
                <a:solidFill>
                  <a:schemeClr val="bg2"/>
                </a:solidFill>
              </a:rPr>
              <a:t>Una vez que cargamos las bases de datos automáticamente nos redirige a la página para </a:t>
            </a:r>
            <a:r>
              <a:rPr lang="es-ES" dirty="0" err="1">
                <a:solidFill>
                  <a:schemeClr val="bg2"/>
                </a:solidFill>
              </a:rPr>
              <a:t>loguearnos</a:t>
            </a:r>
            <a:r>
              <a:rPr lang="es-ES" dirty="0">
                <a:solidFill>
                  <a:schemeClr val="bg2"/>
                </a:solidFill>
              </a:rPr>
              <a:t>. </a:t>
            </a:r>
          </a:p>
          <a:p>
            <a:endParaRPr lang="es-ES" dirty="0">
              <a:solidFill>
                <a:schemeClr val="bg2"/>
              </a:solidFill>
            </a:endParaRPr>
          </a:p>
          <a:p>
            <a:endParaRPr lang="es-ES" dirty="0">
              <a:solidFill>
                <a:schemeClr val="bg2"/>
              </a:solidFill>
            </a:endParaRPr>
          </a:p>
        </p:txBody>
      </p:sp>
      <p:sp>
        <p:nvSpPr>
          <p:cNvPr id="5" name="Título 4">
            <a:extLst>
              <a:ext uri="{FF2B5EF4-FFF2-40B4-BE49-F238E27FC236}">
                <a16:creationId xmlns:a16="http://schemas.microsoft.com/office/drawing/2014/main" id="{D327F0A9-CC93-4271-AB76-73C8485D7202}"/>
              </a:ext>
            </a:extLst>
          </p:cNvPr>
          <p:cNvSpPr>
            <a:spLocks noGrp="1"/>
          </p:cNvSpPr>
          <p:nvPr>
            <p:ph type="title"/>
          </p:nvPr>
        </p:nvSpPr>
        <p:spPr>
          <a:xfrm>
            <a:off x="857143" y="0"/>
            <a:ext cx="9905998" cy="1478570"/>
          </a:xfrm>
        </p:spPr>
        <p:txBody>
          <a:bodyPr/>
          <a:lstStyle/>
          <a:p>
            <a:pPr algn="ctr"/>
            <a:r>
              <a:rPr lang="es-ES" sz="5400" b="1" dirty="0">
                <a:solidFill>
                  <a:schemeClr val="bg2"/>
                </a:solidFill>
              </a:rPr>
              <a:t>LOGIN</a:t>
            </a:r>
            <a:endParaRPr lang="es-ES" b="1" dirty="0">
              <a:solidFill>
                <a:schemeClr val="bg2"/>
              </a:solidFill>
            </a:endParaRPr>
          </a:p>
        </p:txBody>
      </p:sp>
      <p:pic>
        <p:nvPicPr>
          <p:cNvPr id="6" name="Imagen 5">
            <a:extLst>
              <a:ext uri="{FF2B5EF4-FFF2-40B4-BE49-F238E27FC236}">
                <a16:creationId xmlns:a16="http://schemas.microsoft.com/office/drawing/2014/main" id="{56D6645A-E17E-4148-B8C5-375ED3FCA2E3}"/>
              </a:ext>
            </a:extLst>
          </p:cNvPr>
          <p:cNvPicPr>
            <a:picLocks noChangeAspect="1"/>
          </p:cNvPicPr>
          <p:nvPr/>
        </p:nvPicPr>
        <p:blipFill rotWithShape="1">
          <a:blip r:embed="rId2"/>
          <a:srcRect l="22111" t="12905" r="19999" b="22373"/>
          <a:stretch/>
        </p:blipFill>
        <p:spPr>
          <a:xfrm>
            <a:off x="2994251" y="2716806"/>
            <a:ext cx="5631781" cy="3541714"/>
          </a:xfrm>
          <a:prstGeom prst="rect">
            <a:avLst/>
          </a:prstGeom>
        </p:spPr>
      </p:pic>
    </p:spTree>
    <p:extLst>
      <p:ext uri="{BB962C8B-B14F-4D97-AF65-F5344CB8AC3E}">
        <p14:creationId xmlns:p14="http://schemas.microsoft.com/office/powerpoint/2010/main" val="780433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BF7FE2-1636-49F7-A783-F9263CAB60C7}"/>
              </a:ext>
            </a:extLst>
          </p:cNvPr>
          <p:cNvSpPr>
            <a:spLocks noGrp="1"/>
          </p:cNvSpPr>
          <p:nvPr>
            <p:ph type="title"/>
          </p:nvPr>
        </p:nvSpPr>
        <p:spPr>
          <a:xfrm>
            <a:off x="3638550" y="523572"/>
            <a:ext cx="9905999" cy="838807"/>
          </a:xfrm>
        </p:spPr>
        <p:txBody>
          <a:bodyPr>
            <a:normAutofit fontScale="90000"/>
          </a:bodyPr>
          <a:lstStyle/>
          <a:p>
            <a:r>
              <a:rPr lang="es-ES" sz="6000" b="1" dirty="0">
                <a:solidFill>
                  <a:schemeClr val="bg2"/>
                </a:solidFill>
              </a:rPr>
              <a:t>formulario</a:t>
            </a:r>
          </a:p>
        </p:txBody>
      </p:sp>
      <p:pic>
        <p:nvPicPr>
          <p:cNvPr id="4" name="Marcador de contenido 3">
            <a:extLst>
              <a:ext uri="{FF2B5EF4-FFF2-40B4-BE49-F238E27FC236}">
                <a16:creationId xmlns:a16="http://schemas.microsoft.com/office/drawing/2014/main" id="{F1BA2C95-9CC4-402C-87F5-6EB16704FB58}"/>
              </a:ext>
            </a:extLst>
          </p:cNvPr>
          <p:cNvPicPr>
            <a:picLocks noGrp="1" noChangeAspect="1"/>
          </p:cNvPicPr>
          <p:nvPr>
            <p:ph idx="1"/>
          </p:nvPr>
        </p:nvPicPr>
        <p:blipFill rotWithShape="1">
          <a:blip r:embed="rId2"/>
          <a:srcRect l="23843" t="13636" r="23437" b="11145"/>
          <a:stretch/>
        </p:blipFill>
        <p:spPr>
          <a:xfrm>
            <a:off x="981075" y="1533525"/>
            <a:ext cx="4124325" cy="4381499"/>
          </a:xfrm>
          <a:prstGeom prst="rect">
            <a:avLst/>
          </a:prstGeom>
        </p:spPr>
      </p:pic>
      <p:sp>
        <p:nvSpPr>
          <p:cNvPr id="5" name="CuadroTexto 4">
            <a:extLst>
              <a:ext uri="{FF2B5EF4-FFF2-40B4-BE49-F238E27FC236}">
                <a16:creationId xmlns:a16="http://schemas.microsoft.com/office/drawing/2014/main" id="{55227938-4BB8-4352-AD19-7A218025151F}"/>
              </a:ext>
            </a:extLst>
          </p:cNvPr>
          <p:cNvSpPr txBox="1"/>
          <p:nvPr/>
        </p:nvSpPr>
        <p:spPr>
          <a:xfrm>
            <a:off x="5972175" y="1866900"/>
            <a:ext cx="5238750" cy="2862322"/>
          </a:xfrm>
          <a:prstGeom prst="rect">
            <a:avLst/>
          </a:prstGeom>
          <a:solidFill>
            <a:schemeClr val="accent2">
              <a:lumMod val="20000"/>
              <a:lumOff val="80000"/>
            </a:schemeClr>
          </a:solidFill>
        </p:spPr>
        <p:txBody>
          <a:bodyPr wrap="square" rtlCol="0">
            <a:spAutoFit/>
          </a:bodyPr>
          <a:lstStyle/>
          <a:p>
            <a:r>
              <a:rPr lang="es-ES" dirty="0">
                <a:solidFill>
                  <a:schemeClr val="bg2"/>
                </a:solidFill>
              </a:rPr>
              <a:t>Restricciones:</a:t>
            </a:r>
          </a:p>
          <a:p>
            <a:pPr marL="285750" indent="-285750">
              <a:buFont typeface="Arial" panose="020B0604020202020204" pitchFamily="34" charset="0"/>
              <a:buChar char="•"/>
            </a:pPr>
            <a:r>
              <a:rPr lang="es-ES" dirty="0">
                <a:solidFill>
                  <a:schemeClr val="bg2"/>
                </a:solidFill>
              </a:rPr>
              <a:t>El usuario tiene que ser único</a:t>
            </a:r>
          </a:p>
          <a:p>
            <a:pPr marL="285750" indent="-285750">
              <a:buFont typeface="Arial" panose="020B0604020202020204" pitchFamily="34" charset="0"/>
              <a:buChar char="•"/>
            </a:pPr>
            <a:r>
              <a:rPr lang="es-ES" dirty="0">
                <a:solidFill>
                  <a:schemeClr val="bg2"/>
                </a:solidFill>
              </a:rPr>
              <a:t>El email no puede estar registrado</a:t>
            </a:r>
          </a:p>
          <a:p>
            <a:pPr marL="285750" indent="-285750">
              <a:buFont typeface="Arial" panose="020B0604020202020204" pitchFamily="34" charset="0"/>
              <a:buChar char="•"/>
            </a:pPr>
            <a:r>
              <a:rPr lang="es-ES" dirty="0">
                <a:solidFill>
                  <a:schemeClr val="bg2"/>
                </a:solidFill>
              </a:rPr>
              <a:t>Email y repetir email tienen que ser iguales</a:t>
            </a:r>
          </a:p>
          <a:p>
            <a:pPr marL="285750" indent="-285750">
              <a:buFont typeface="Arial" panose="020B0604020202020204" pitchFamily="34" charset="0"/>
              <a:buChar char="•"/>
            </a:pPr>
            <a:r>
              <a:rPr lang="es-ES" dirty="0">
                <a:solidFill>
                  <a:schemeClr val="bg2"/>
                </a:solidFill>
              </a:rPr>
              <a:t>La contraseña tiene que tener más de 6 caracteres</a:t>
            </a:r>
          </a:p>
          <a:p>
            <a:pPr marL="285750" indent="-285750">
              <a:buFont typeface="Arial" panose="020B0604020202020204" pitchFamily="34" charset="0"/>
              <a:buChar char="•"/>
            </a:pPr>
            <a:r>
              <a:rPr lang="es-ES" dirty="0">
                <a:solidFill>
                  <a:schemeClr val="bg2"/>
                </a:solidFill>
              </a:rPr>
              <a:t>Contraseña y repetir contraseña tienen que coincidir</a:t>
            </a:r>
          </a:p>
          <a:p>
            <a:pPr marL="285750" indent="-285750">
              <a:buFont typeface="Arial" panose="020B0604020202020204" pitchFamily="34" charset="0"/>
              <a:buChar char="•"/>
            </a:pPr>
            <a:r>
              <a:rPr lang="es-ES" dirty="0">
                <a:solidFill>
                  <a:schemeClr val="bg2"/>
                </a:solidFill>
              </a:rPr>
              <a:t>Los campos marcados con (*) son obligatorios</a:t>
            </a:r>
          </a:p>
          <a:p>
            <a:pPr marL="285750" indent="-285750">
              <a:buFont typeface="Arial" panose="020B0604020202020204" pitchFamily="34" charset="0"/>
              <a:buChar char="•"/>
            </a:pPr>
            <a:r>
              <a:rPr lang="es-ES" dirty="0">
                <a:solidFill>
                  <a:schemeClr val="bg2"/>
                </a:solidFill>
              </a:rPr>
              <a:t>No se permiten registros a menores de edad</a:t>
            </a:r>
          </a:p>
          <a:p>
            <a:pPr marL="285750" indent="-285750">
              <a:buFont typeface="Arial" panose="020B0604020202020204" pitchFamily="34" charset="0"/>
              <a:buChar char="•"/>
            </a:pPr>
            <a:r>
              <a:rPr lang="es-ES" dirty="0">
                <a:solidFill>
                  <a:schemeClr val="bg2"/>
                </a:solidFill>
              </a:rPr>
              <a:t>Tiene que introducir una fecha de nacimiento válida.</a:t>
            </a:r>
          </a:p>
          <a:p>
            <a:pPr marL="285750" indent="-285750">
              <a:buFont typeface="Arial" panose="020B0604020202020204" pitchFamily="34" charset="0"/>
              <a:buChar char="•"/>
            </a:pPr>
            <a:r>
              <a:rPr lang="es-ES" dirty="0">
                <a:solidFill>
                  <a:schemeClr val="bg2"/>
                </a:solidFill>
              </a:rPr>
              <a:t>Tiene que aceptar las condiciones de uso.</a:t>
            </a:r>
          </a:p>
        </p:txBody>
      </p:sp>
    </p:spTree>
    <p:extLst>
      <p:ext uri="{BB962C8B-B14F-4D97-AF65-F5344CB8AC3E}">
        <p14:creationId xmlns:p14="http://schemas.microsoft.com/office/powerpoint/2010/main" val="18587169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846EAD-92A0-475E-A889-BDF37C6515CE}"/>
              </a:ext>
            </a:extLst>
          </p:cNvPr>
          <p:cNvSpPr>
            <a:spLocks noGrp="1"/>
          </p:cNvSpPr>
          <p:nvPr>
            <p:ph type="title"/>
          </p:nvPr>
        </p:nvSpPr>
        <p:spPr>
          <a:xfrm>
            <a:off x="2482152" y="37960"/>
            <a:ext cx="9905998" cy="1000732"/>
          </a:xfrm>
        </p:spPr>
        <p:txBody>
          <a:bodyPr>
            <a:normAutofit/>
          </a:bodyPr>
          <a:lstStyle/>
          <a:p>
            <a:r>
              <a:rPr lang="es-ES" sz="4800" b="1" dirty="0" err="1">
                <a:solidFill>
                  <a:schemeClr val="bg2"/>
                </a:solidFill>
              </a:rPr>
              <a:t>Jquery</a:t>
            </a:r>
            <a:r>
              <a:rPr lang="es-ES" sz="4800" b="1" dirty="0">
                <a:solidFill>
                  <a:schemeClr val="bg2"/>
                </a:solidFill>
              </a:rPr>
              <a:t> formulario</a:t>
            </a:r>
          </a:p>
        </p:txBody>
      </p:sp>
      <p:pic>
        <p:nvPicPr>
          <p:cNvPr id="7" name="Imagen 6">
            <a:extLst>
              <a:ext uri="{FF2B5EF4-FFF2-40B4-BE49-F238E27FC236}">
                <a16:creationId xmlns:a16="http://schemas.microsoft.com/office/drawing/2014/main" id="{5957F565-F8A1-40EC-A486-96F424C82248}"/>
              </a:ext>
            </a:extLst>
          </p:cNvPr>
          <p:cNvPicPr>
            <a:picLocks noChangeAspect="1"/>
          </p:cNvPicPr>
          <p:nvPr/>
        </p:nvPicPr>
        <p:blipFill rotWithShape="1">
          <a:blip r:embed="rId3"/>
          <a:srcRect l="4397" t="21724" r="59716" b="45295"/>
          <a:stretch/>
        </p:blipFill>
        <p:spPr>
          <a:xfrm>
            <a:off x="641956" y="1628524"/>
            <a:ext cx="5077814" cy="2624857"/>
          </a:xfrm>
          <a:prstGeom prst="rect">
            <a:avLst/>
          </a:prstGeom>
        </p:spPr>
      </p:pic>
      <p:pic>
        <p:nvPicPr>
          <p:cNvPr id="8" name="Imagen 7">
            <a:extLst>
              <a:ext uri="{FF2B5EF4-FFF2-40B4-BE49-F238E27FC236}">
                <a16:creationId xmlns:a16="http://schemas.microsoft.com/office/drawing/2014/main" id="{2B56A772-DDCC-4036-AB20-9804B852212C}"/>
              </a:ext>
            </a:extLst>
          </p:cNvPr>
          <p:cNvPicPr>
            <a:picLocks noChangeAspect="1"/>
          </p:cNvPicPr>
          <p:nvPr/>
        </p:nvPicPr>
        <p:blipFill rotWithShape="1">
          <a:blip r:embed="rId4"/>
          <a:srcRect l="4033" t="13477" r="58932" b="30226"/>
          <a:stretch/>
        </p:blipFill>
        <p:spPr>
          <a:xfrm>
            <a:off x="6120652" y="1498584"/>
            <a:ext cx="4798883" cy="4103226"/>
          </a:xfrm>
          <a:prstGeom prst="rect">
            <a:avLst/>
          </a:prstGeom>
        </p:spPr>
      </p:pic>
    </p:spTree>
    <p:extLst>
      <p:ext uri="{BB962C8B-B14F-4D97-AF65-F5344CB8AC3E}">
        <p14:creationId xmlns:p14="http://schemas.microsoft.com/office/powerpoint/2010/main" val="875903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E4EE36-63F1-47F5-AE0E-9C534D7FD139}"/>
              </a:ext>
            </a:extLst>
          </p:cNvPr>
          <p:cNvSpPr>
            <a:spLocks noGrp="1"/>
          </p:cNvSpPr>
          <p:nvPr>
            <p:ph type="title"/>
          </p:nvPr>
        </p:nvSpPr>
        <p:spPr>
          <a:xfrm>
            <a:off x="1143000" y="1246590"/>
            <a:ext cx="10226963" cy="3722573"/>
          </a:xfrm>
        </p:spPr>
        <p:txBody>
          <a:bodyPr>
            <a:normAutofit fontScale="90000"/>
          </a:bodyPr>
          <a:lstStyle/>
          <a:p>
            <a:pPr algn="ctr"/>
            <a:r>
              <a:rPr lang="es-ES" sz="14900" dirty="0">
                <a:solidFill>
                  <a:schemeClr val="bg2"/>
                </a:solidFill>
                <a:latin typeface="Bahnschrift SemiBold SemiConden" panose="020B0502040204020203" pitchFamily="34" charset="0"/>
              </a:rPr>
              <a:t>introducción</a:t>
            </a:r>
          </a:p>
        </p:txBody>
      </p:sp>
    </p:spTree>
    <p:extLst>
      <p:ext uri="{BB962C8B-B14F-4D97-AF65-F5344CB8AC3E}">
        <p14:creationId xmlns:p14="http://schemas.microsoft.com/office/powerpoint/2010/main" val="23911108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E56287-15E6-492D-AFE1-E9B5CCB65E94}"/>
              </a:ext>
            </a:extLst>
          </p:cNvPr>
          <p:cNvSpPr>
            <a:spLocks noGrp="1"/>
          </p:cNvSpPr>
          <p:nvPr>
            <p:ph type="title"/>
          </p:nvPr>
        </p:nvSpPr>
        <p:spPr>
          <a:xfrm>
            <a:off x="2770389" y="436184"/>
            <a:ext cx="9905998" cy="1478570"/>
          </a:xfrm>
        </p:spPr>
        <p:txBody>
          <a:bodyPr>
            <a:normAutofit/>
          </a:bodyPr>
          <a:lstStyle/>
          <a:p>
            <a:r>
              <a:rPr lang="es-ES" sz="4800" b="1" dirty="0">
                <a:solidFill>
                  <a:schemeClr val="bg2"/>
                </a:solidFill>
              </a:rPr>
              <a:t>PHP FORMULARIO</a:t>
            </a:r>
          </a:p>
        </p:txBody>
      </p:sp>
      <p:pic>
        <p:nvPicPr>
          <p:cNvPr id="3" name="Imagen 2">
            <a:extLst>
              <a:ext uri="{FF2B5EF4-FFF2-40B4-BE49-F238E27FC236}">
                <a16:creationId xmlns:a16="http://schemas.microsoft.com/office/drawing/2014/main" id="{E2E7A8A3-5B92-4048-82A4-43BB65879077}"/>
              </a:ext>
            </a:extLst>
          </p:cNvPr>
          <p:cNvPicPr>
            <a:picLocks noChangeAspect="1"/>
          </p:cNvPicPr>
          <p:nvPr/>
        </p:nvPicPr>
        <p:blipFill rotWithShape="1">
          <a:blip r:embed="rId2"/>
          <a:srcRect l="3307" t="14767" r="77791" b="41359"/>
          <a:stretch/>
        </p:blipFill>
        <p:spPr>
          <a:xfrm>
            <a:off x="3719744" y="1793957"/>
            <a:ext cx="3178205" cy="4149491"/>
          </a:xfrm>
          <a:prstGeom prst="rect">
            <a:avLst/>
          </a:prstGeom>
        </p:spPr>
      </p:pic>
    </p:spTree>
    <p:extLst>
      <p:ext uri="{BB962C8B-B14F-4D97-AF65-F5344CB8AC3E}">
        <p14:creationId xmlns:p14="http://schemas.microsoft.com/office/powerpoint/2010/main" val="27441752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48D8D0-F578-44C0-921D-9343DD9834AB}"/>
              </a:ext>
            </a:extLst>
          </p:cNvPr>
          <p:cNvSpPr>
            <a:spLocks noGrp="1"/>
          </p:cNvSpPr>
          <p:nvPr>
            <p:ph type="title"/>
          </p:nvPr>
        </p:nvSpPr>
        <p:spPr>
          <a:xfrm>
            <a:off x="2142940" y="502187"/>
            <a:ext cx="7666036" cy="800707"/>
          </a:xfrm>
        </p:spPr>
        <p:txBody>
          <a:bodyPr>
            <a:normAutofit fontScale="90000"/>
          </a:bodyPr>
          <a:lstStyle/>
          <a:p>
            <a:r>
              <a:rPr lang="es-ES" b="1" dirty="0" err="1">
                <a:solidFill>
                  <a:schemeClr val="bg2"/>
                </a:solidFill>
              </a:rPr>
              <a:t>Php</a:t>
            </a:r>
            <a:r>
              <a:rPr lang="es-ES" b="1" dirty="0">
                <a:solidFill>
                  <a:schemeClr val="bg2"/>
                </a:solidFill>
              </a:rPr>
              <a:t> formulario II. </a:t>
            </a:r>
            <a:r>
              <a:rPr lang="es-ES" b="1" dirty="0" err="1">
                <a:solidFill>
                  <a:schemeClr val="bg2"/>
                </a:solidFill>
              </a:rPr>
              <a:t>Requiere_once</a:t>
            </a:r>
            <a:r>
              <a:rPr lang="es-ES" b="1" dirty="0">
                <a:solidFill>
                  <a:schemeClr val="bg2"/>
                </a:solidFill>
              </a:rPr>
              <a:t>()</a:t>
            </a:r>
          </a:p>
        </p:txBody>
      </p:sp>
      <p:pic>
        <p:nvPicPr>
          <p:cNvPr id="5" name="Imagen 4">
            <a:extLst>
              <a:ext uri="{FF2B5EF4-FFF2-40B4-BE49-F238E27FC236}">
                <a16:creationId xmlns:a16="http://schemas.microsoft.com/office/drawing/2014/main" id="{C73B3013-E546-4588-9AB7-EAF70651ABE7}"/>
              </a:ext>
            </a:extLst>
          </p:cNvPr>
          <p:cNvPicPr>
            <a:picLocks noChangeAspect="1"/>
          </p:cNvPicPr>
          <p:nvPr/>
        </p:nvPicPr>
        <p:blipFill rotWithShape="1">
          <a:blip r:embed="rId2"/>
          <a:srcRect l="3158" t="61052" r="74319" b="15152"/>
          <a:stretch/>
        </p:blipFill>
        <p:spPr>
          <a:xfrm>
            <a:off x="508000" y="1635436"/>
            <a:ext cx="3805382" cy="2261405"/>
          </a:xfrm>
          <a:prstGeom prst="rect">
            <a:avLst/>
          </a:prstGeom>
        </p:spPr>
      </p:pic>
      <p:pic>
        <p:nvPicPr>
          <p:cNvPr id="10" name="Imagen 9">
            <a:extLst>
              <a:ext uri="{FF2B5EF4-FFF2-40B4-BE49-F238E27FC236}">
                <a16:creationId xmlns:a16="http://schemas.microsoft.com/office/drawing/2014/main" id="{4E7CDAE6-1CEC-4FA4-9495-06EDC6E8E3E6}"/>
              </a:ext>
            </a:extLst>
          </p:cNvPr>
          <p:cNvPicPr>
            <a:picLocks noChangeAspect="1"/>
          </p:cNvPicPr>
          <p:nvPr/>
        </p:nvPicPr>
        <p:blipFill rotWithShape="1">
          <a:blip r:embed="rId3"/>
          <a:srcRect l="2862" t="12795" r="43030" b="13939"/>
          <a:stretch/>
        </p:blipFill>
        <p:spPr>
          <a:xfrm>
            <a:off x="4800843" y="1496291"/>
            <a:ext cx="6596829" cy="5024582"/>
          </a:xfrm>
          <a:prstGeom prst="rect">
            <a:avLst/>
          </a:prstGeom>
        </p:spPr>
      </p:pic>
    </p:spTree>
    <p:extLst>
      <p:ext uri="{BB962C8B-B14F-4D97-AF65-F5344CB8AC3E}">
        <p14:creationId xmlns:p14="http://schemas.microsoft.com/office/powerpoint/2010/main" val="312093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4ABD6C-6CBF-40FA-8245-5D5D9508DE71}"/>
              </a:ext>
            </a:extLst>
          </p:cNvPr>
          <p:cNvSpPr>
            <a:spLocks noGrp="1"/>
          </p:cNvSpPr>
          <p:nvPr>
            <p:ph type="title"/>
          </p:nvPr>
        </p:nvSpPr>
        <p:spPr>
          <a:xfrm>
            <a:off x="2970491" y="0"/>
            <a:ext cx="9905998" cy="1478570"/>
          </a:xfrm>
        </p:spPr>
        <p:txBody>
          <a:bodyPr>
            <a:normAutofit/>
          </a:bodyPr>
          <a:lstStyle/>
          <a:p>
            <a:r>
              <a:rPr lang="es-ES" sz="4400" b="1" dirty="0" err="1">
                <a:solidFill>
                  <a:schemeClr val="bg2"/>
                </a:solidFill>
              </a:rPr>
              <a:t>Php</a:t>
            </a:r>
            <a:r>
              <a:rPr lang="es-ES" sz="4400" b="1" dirty="0">
                <a:solidFill>
                  <a:schemeClr val="bg2"/>
                </a:solidFill>
              </a:rPr>
              <a:t> formulario III</a:t>
            </a:r>
          </a:p>
        </p:txBody>
      </p:sp>
      <p:pic>
        <p:nvPicPr>
          <p:cNvPr id="6" name="Imagen 5">
            <a:extLst>
              <a:ext uri="{FF2B5EF4-FFF2-40B4-BE49-F238E27FC236}">
                <a16:creationId xmlns:a16="http://schemas.microsoft.com/office/drawing/2014/main" id="{5AC8AB90-E7D9-4D16-9000-2BE93FA09587}"/>
              </a:ext>
            </a:extLst>
          </p:cNvPr>
          <p:cNvPicPr>
            <a:picLocks noChangeAspect="1"/>
          </p:cNvPicPr>
          <p:nvPr/>
        </p:nvPicPr>
        <p:blipFill rotWithShape="1">
          <a:blip r:embed="rId2"/>
          <a:srcRect l="2960" t="12456" r="27728" b="8552"/>
          <a:stretch/>
        </p:blipFill>
        <p:spPr>
          <a:xfrm>
            <a:off x="1870727" y="1205223"/>
            <a:ext cx="8450545" cy="5417249"/>
          </a:xfrm>
          <a:prstGeom prst="rect">
            <a:avLst/>
          </a:prstGeom>
        </p:spPr>
      </p:pic>
    </p:spTree>
    <p:extLst>
      <p:ext uri="{BB962C8B-B14F-4D97-AF65-F5344CB8AC3E}">
        <p14:creationId xmlns:p14="http://schemas.microsoft.com/office/powerpoint/2010/main" val="21886691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945D1F-6629-41E5-A646-DAB20D3382CD}"/>
              </a:ext>
            </a:extLst>
          </p:cNvPr>
          <p:cNvSpPr>
            <a:spLocks noGrp="1"/>
          </p:cNvSpPr>
          <p:nvPr>
            <p:ph type="title"/>
          </p:nvPr>
        </p:nvSpPr>
        <p:spPr>
          <a:xfrm>
            <a:off x="-601122" y="256259"/>
            <a:ext cx="9905998" cy="1478570"/>
          </a:xfrm>
        </p:spPr>
        <p:txBody>
          <a:bodyPr>
            <a:normAutofit/>
          </a:bodyPr>
          <a:lstStyle/>
          <a:p>
            <a:r>
              <a:rPr lang="es-ES" sz="4800" b="1" dirty="0">
                <a:solidFill>
                  <a:schemeClr val="bg2"/>
                </a:solidFill>
              </a:rPr>
              <a:t>                       PHP FORMULARIO IV</a:t>
            </a:r>
            <a:br>
              <a:rPr lang="es-ES" sz="4800" b="1" dirty="0">
                <a:solidFill>
                  <a:schemeClr val="bg2"/>
                </a:solidFill>
              </a:rPr>
            </a:br>
            <a:endParaRPr lang="es-ES" sz="4800" b="1" dirty="0">
              <a:solidFill>
                <a:schemeClr val="bg2"/>
              </a:solidFill>
            </a:endParaRPr>
          </a:p>
        </p:txBody>
      </p:sp>
      <p:pic>
        <p:nvPicPr>
          <p:cNvPr id="6" name="Imagen 5">
            <a:extLst>
              <a:ext uri="{FF2B5EF4-FFF2-40B4-BE49-F238E27FC236}">
                <a16:creationId xmlns:a16="http://schemas.microsoft.com/office/drawing/2014/main" id="{17706D2E-4BDA-4E71-8EB2-F2E74017D46C}"/>
              </a:ext>
            </a:extLst>
          </p:cNvPr>
          <p:cNvPicPr>
            <a:picLocks noChangeAspect="1"/>
          </p:cNvPicPr>
          <p:nvPr/>
        </p:nvPicPr>
        <p:blipFill rotWithShape="1">
          <a:blip r:embed="rId2"/>
          <a:srcRect l="5724" t="11044" r="34848" b="8686"/>
          <a:stretch/>
        </p:blipFill>
        <p:spPr>
          <a:xfrm>
            <a:off x="2360377" y="1254162"/>
            <a:ext cx="7245441" cy="5504873"/>
          </a:xfrm>
          <a:prstGeom prst="rect">
            <a:avLst/>
          </a:prstGeom>
        </p:spPr>
      </p:pic>
    </p:spTree>
    <p:extLst>
      <p:ext uri="{BB962C8B-B14F-4D97-AF65-F5344CB8AC3E}">
        <p14:creationId xmlns:p14="http://schemas.microsoft.com/office/powerpoint/2010/main" val="4279534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B98F65-F7D3-4F1A-8940-286E601F3639}"/>
              </a:ext>
            </a:extLst>
          </p:cNvPr>
          <p:cNvSpPr>
            <a:spLocks noGrp="1"/>
          </p:cNvSpPr>
          <p:nvPr>
            <p:ph type="title"/>
          </p:nvPr>
        </p:nvSpPr>
        <p:spPr>
          <a:xfrm>
            <a:off x="2980944" y="192234"/>
            <a:ext cx="11152567" cy="1478570"/>
          </a:xfrm>
        </p:spPr>
        <p:txBody>
          <a:bodyPr>
            <a:normAutofit/>
          </a:bodyPr>
          <a:lstStyle/>
          <a:p>
            <a:r>
              <a:rPr lang="es-ES" sz="4400" b="1" dirty="0">
                <a:solidFill>
                  <a:schemeClr val="bg2"/>
                </a:solidFill>
              </a:rPr>
              <a:t>Página web</a:t>
            </a:r>
          </a:p>
        </p:txBody>
      </p:sp>
      <p:pic>
        <p:nvPicPr>
          <p:cNvPr id="4" name="Marcador de contenido 3">
            <a:extLst>
              <a:ext uri="{FF2B5EF4-FFF2-40B4-BE49-F238E27FC236}">
                <a16:creationId xmlns:a16="http://schemas.microsoft.com/office/drawing/2014/main" id="{CA84E948-BF84-401A-8286-B72DFC478FA2}"/>
              </a:ext>
            </a:extLst>
          </p:cNvPr>
          <p:cNvPicPr>
            <a:picLocks noGrp="1" noChangeAspect="1"/>
          </p:cNvPicPr>
          <p:nvPr>
            <p:ph idx="1"/>
          </p:nvPr>
        </p:nvPicPr>
        <p:blipFill rotWithShape="1">
          <a:blip r:embed="rId2"/>
          <a:srcRect l="1749" t="14647" b="11564"/>
          <a:stretch/>
        </p:blipFill>
        <p:spPr>
          <a:xfrm>
            <a:off x="915313" y="1670804"/>
            <a:ext cx="6186250" cy="3346798"/>
          </a:xfrm>
          <a:prstGeom prst="rect">
            <a:avLst/>
          </a:prstGeom>
        </p:spPr>
      </p:pic>
      <p:sp>
        <p:nvSpPr>
          <p:cNvPr id="5" name="CuadroTexto 4">
            <a:extLst>
              <a:ext uri="{FF2B5EF4-FFF2-40B4-BE49-F238E27FC236}">
                <a16:creationId xmlns:a16="http://schemas.microsoft.com/office/drawing/2014/main" id="{AFBA3EF2-BD74-4740-9CAB-F588E51BA6BC}"/>
              </a:ext>
            </a:extLst>
          </p:cNvPr>
          <p:cNvSpPr txBox="1"/>
          <p:nvPr/>
        </p:nvSpPr>
        <p:spPr>
          <a:xfrm>
            <a:off x="7610475" y="1670804"/>
            <a:ext cx="3524250" cy="3139321"/>
          </a:xfrm>
          <a:prstGeom prst="rect">
            <a:avLst/>
          </a:prstGeom>
          <a:solidFill>
            <a:schemeClr val="accent2">
              <a:lumMod val="20000"/>
              <a:lumOff val="80000"/>
            </a:schemeClr>
          </a:solidFill>
        </p:spPr>
        <p:txBody>
          <a:bodyPr wrap="square" rtlCol="0">
            <a:spAutoFit/>
          </a:bodyPr>
          <a:lstStyle/>
          <a:p>
            <a:pPr algn="just"/>
            <a:r>
              <a:rPr lang="es-ES" dirty="0">
                <a:solidFill>
                  <a:schemeClr val="bg2"/>
                </a:solidFill>
              </a:rPr>
              <a:t>En esta página web podrás acceder a los contenidos proporcionados por el profesor Ignacio Pérez-Hurtado en lo que respecta a programación web. Así como tendrás acceso a los problemas resueltos de cada tema. También puedes cambiar tu contraseña y borrar tu usuario en la pestaña de configuración, situada justo debajo de tu nombre de usuario/usuaria.</a:t>
            </a:r>
          </a:p>
        </p:txBody>
      </p:sp>
    </p:spTree>
    <p:extLst>
      <p:ext uri="{BB962C8B-B14F-4D97-AF65-F5344CB8AC3E}">
        <p14:creationId xmlns:p14="http://schemas.microsoft.com/office/powerpoint/2010/main" val="4175137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80D625-18D0-44B2-9E67-E0349819DB6E}"/>
              </a:ext>
            </a:extLst>
          </p:cNvPr>
          <p:cNvSpPr>
            <a:spLocks noGrp="1"/>
          </p:cNvSpPr>
          <p:nvPr>
            <p:ph type="title"/>
          </p:nvPr>
        </p:nvSpPr>
        <p:spPr>
          <a:xfrm>
            <a:off x="-385814" y="-357178"/>
            <a:ext cx="9905998" cy="1478570"/>
          </a:xfrm>
        </p:spPr>
        <p:txBody>
          <a:bodyPr>
            <a:normAutofit/>
          </a:bodyPr>
          <a:lstStyle/>
          <a:p>
            <a:r>
              <a:rPr lang="es-ES" sz="4800" dirty="0"/>
              <a:t>                            </a:t>
            </a:r>
            <a:r>
              <a:rPr lang="es-ES" sz="4800" b="1" dirty="0">
                <a:solidFill>
                  <a:schemeClr val="bg2"/>
                </a:solidFill>
              </a:rPr>
              <a:t>sesiones </a:t>
            </a:r>
          </a:p>
        </p:txBody>
      </p:sp>
      <p:sp>
        <p:nvSpPr>
          <p:cNvPr id="3" name="Marcador de contenido 2">
            <a:extLst>
              <a:ext uri="{FF2B5EF4-FFF2-40B4-BE49-F238E27FC236}">
                <a16:creationId xmlns:a16="http://schemas.microsoft.com/office/drawing/2014/main" id="{D04B103B-570F-4B43-9F54-DCC9445886E6}"/>
              </a:ext>
            </a:extLst>
          </p:cNvPr>
          <p:cNvSpPr>
            <a:spLocks noGrp="1"/>
          </p:cNvSpPr>
          <p:nvPr>
            <p:ph idx="1"/>
          </p:nvPr>
        </p:nvSpPr>
        <p:spPr>
          <a:xfrm>
            <a:off x="844296" y="685863"/>
            <a:ext cx="9905999" cy="3541714"/>
          </a:xfrm>
          <a:solidFill>
            <a:schemeClr val="accent2">
              <a:lumMod val="20000"/>
              <a:lumOff val="80000"/>
            </a:schemeClr>
          </a:solidFill>
        </p:spPr>
        <p:txBody>
          <a:bodyPr/>
          <a:lstStyle/>
          <a:p>
            <a:pPr marL="0" indent="0">
              <a:buNone/>
            </a:pPr>
            <a:r>
              <a:rPr lang="es-ES" dirty="0">
                <a:solidFill>
                  <a:schemeClr val="bg2"/>
                </a:solidFill>
              </a:rPr>
              <a:t>Una variable declarada como $_SESSION permanecerá guardada en cada página donde se inicie sesión.</a:t>
            </a:r>
          </a:p>
          <a:p>
            <a:pPr marL="0" indent="0">
              <a:buNone/>
            </a:pPr>
            <a:r>
              <a:rPr lang="es-ES" dirty="0">
                <a:solidFill>
                  <a:schemeClr val="bg2"/>
                </a:solidFill>
              </a:rPr>
              <a:t>Por </a:t>
            </a:r>
            <a:r>
              <a:rPr lang="es-ES" dirty="0" err="1">
                <a:solidFill>
                  <a:schemeClr val="bg2"/>
                </a:solidFill>
              </a:rPr>
              <a:t>ej</a:t>
            </a:r>
            <a:r>
              <a:rPr lang="es-ES" dirty="0">
                <a:solidFill>
                  <a:schemeClr val="bg2"/>
                </a:solidFill>
              </a:rPr>
              <a:t>: Cuando nos </a:t>
            </a:r>
            <a:r>
              <a:rPr lang="es-ES" dirty="0" err="1">
                <a:solidFill>
                  <a:schemeClr val="bg2"/>
                </a:solidFill>
              </a:rPr>
              <a:t>logeamos</a:t>
            </a:r>
            <a:r>
              <a:rPr lang="es-ES" dirty="0">
                <a:solidFill>
                  <a:schemeClr val="bg2"/>
                </a:solidFill>
              </a:rPr>
              <a:t> </a:t>
            </a:r>
          </a:p>
        </p:txBody>
      </p:sp>
      <p:cxnSp>
        <p:nvCxnSpPr>
          <p:cNvPr id="6" name="Conector recto 5">
            <a:extLst>
              <a:ext uri="{FF2B5EF4-FFF2-40B4-BE49-F238E27FC236}">
                <a16:creationId xmlns:a16="http://schemas.microsoft.com/office/drawing/2014/main" id="{A7B088ED-13DA-425E-A4BE-75AFF2AE664B}"/>
              </a:ext>
            </a:extLst>
          </p:cNvPr>
          <p:cNvCxnSpPr/>
          <p:nvPr/>
        </p:nvCxnSpPr>
        <p:spPr>
          <a:xfrm>
            <a:off x="4818888" y="2281428"/>
            <a:ext cx="220370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Flecha: a la derecha 6">
            <a:extLst>
              <a:ext uri="{FF2B5EF4-FFF2-40B4-BE49-F238E27FC236}">
                <a16:creationId xmlns:a16="http://schemas.microsoft.com/office/drawing/2014/main" id="{69519AE6-51B8-42BE-B545-293A1B053735}"/>
              </a:ext>
            </a:extLst>
          </p:cNvPr>
          <p:cNvSpPr/>
          <p:nvPr/>
        </p:nvSpPr>
        <p:spPr>
          <a:xfrm rot="8954902">
            <a:off x="3651262" y="2484953"/>
            <a:ext cx="932688" cy="4967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47C200DD-3EAA-453C-9ABB-51C1C6F73602}"/>
              </a:ext>
            </a:extLst>
          </p:cNvPr>
          <p:cNvSpPr txBox="1"/>
          <p:nvPr/>
        </p:nvSpPr>
        <p:spPr>
          <a:xfrm>
            <a:off x="844296" y="3185269"/>
            <a:ext cx="9905998" cy="1477328"/>
          </a:xfrm>
          <a:prstGeom prst="rect">
            <a:avLst/>
          </a:prstGeom>
          <a:solidFill>
            <a:schemeClr val="accent2">
              <a:lumMod val="20000"/>
              <a:lumOff val="80000"/>
            </a:schemeClr>
          </a:solidFill>
        </p:spPr>
        <p:txBody>
          <a:bodyPr wrap="square" rtlCol="0">
            <a:spAutoFit/>
          </a:bodyPr>
          <a:lstStyle/>
          <a:p>
            <a:r>
              <a:rPr lang="es-ES" dirty="0">
                <a:solidFill>
                  <a:schemeClr val="bg2"/>
                </a:solidFill>
              </a:rPr>
              <a:t>Declaramos la variable usuario, adquirida mediante POST del formulario </a:t>
            </a:r>
            <a:r>
              <a:rPr lang="es-ES" dirty="0" err="1">
                <a:solidFill>
                  <a:schemeClr val="bg2"/>
                </a:solidFill>
              </a:rPr>
              <a:t>Login</a:t>
            </a:r>
            <a:r>
              <a:rPr lang="es-ES" dirty="0">
                <a:solidFill>
                  <a:schemeClr val="bg2"/>
                </a:solidFill>
              </a:rPr>
              <a:t>, como $_SESSION. Ahora bien antes de declarar la variable sesión tenemos que iniciar sesión con la instrucción </a:t>
            </a:r>
            <a:r>
              <a:rPr lang="es-ES" dirty="0" err="1">
                <a:solidFill>
                  <a:schemeClr val="bg2"/>
                </a:solidFill>
              </a:rPr>
              <a:t>sessión_start</a:t>
            </a:r>
            <a:r>
              <a:rPr lang="es-ES" dirty="0">
                <a:solidFill>
                  <a:schemeClr val="bg2"/>
                </a:solidFill>
              </a:rPr>
              <a:t>() y en cada página a la que  se redirija </a:t>
            </a:r>
            <a:r>
              <a:rPr lang="es-ES" dirty="0" err="1">
                <a:solidFill>
                  <a:schemeClr val="bg2"/>
                </a:solidFill>
              </a:rPr>
              <a:t>validar.php</a:t>
            </a:r>
            <a:r>
              <a:rPr lang="es-ES" dirty="0">
                <a:solidFill>
                  <a:schemeClr val="bg2"/>
                </a:solidFill>
              </a:rPr>
              <a:t>,  y queramos que la variable sesión este guardada, tenemos que </a:t>
            </a:r>
            <a:r>
              <a:rPr lang="es-ES" dirty="0" err="1">
                <a:solidFill>
                  <a:schemeClr val="bg2"/>
                </a:solidFill>
              </a:rPr>
              <a:t>sesión_start</a:t>
            </a:r>
            <a:r>
              <a:rPr lang="es-ES" dirty="0">
                <a:solidFill>
                  <a:schemeClr val="bg2"/>
                </a:solidFill>
              </a:rPr>
              <a:t>().</a:t>
            </a:r>
          </a:p>
          <a:p>
            <a:r>
              <a:rPr lang="es-ES" dirty="0">
                <a:solidFill>
                  <a:schemeClr val="bg2"/>
                </a:solidFill>
              </a:rPr>
              <a:t>Por ej. </a:t>
            </a:r>
            <a:r>
              <a:rPr lang="es-ES" dirty="0" err="1">
                <a:solidFill>
                  <a:schemeClr val="bg2"/>
                </a:solidFill>
              </a:rPr>
              <a:t>Validar.php</a:t>
            </a:r>
            <a:r>
              <a:rPr lang="es-ES" dirty="0">
                <a:solidFill>
                  <a:schemeClr val="bg2"/>
                </a:solidFill>
              </a:rPr>
              <a:t> te redirige a pagina1.php</a:t>
            </a:r>
          </a:p>
        </p:txBody>
      </p:sp>
      <p:sp>
        <p:nvSpPr>
          <p:cNvPr id="10" name="CuadroTexto 9">
            <a:extLst>
              <a:ext uri="{FF2B5EF4-FFF2-40B4-BE49-F238E27FC236}">
                <a16:creationId xmlns:a16="http://schemas.microsoft.com/office/drawing/2014/main" id="{32EF7FFD-1D22-49E7-9CA3-547299136EF6}"/>
              </a:ext>
            </a:extLst>
          </p:cNvPr>
          <p:cNvSpPr txBox="1"/>
          <p:nvPr/>
        </p:nvSpPr>
        <p:spPr>
          <a:xfrm>
            <a:off x="844295" y="6032494"/>
            <a:ext cx="5952744" cy="646331"/>
          </a:xfrm>
          <a:prstGeom prst="rect">
            <a:avLst/>
          </a:prstGeom>
          <a:solidFill>
            <a:schemeClr val="accent2">
              <a:lumMod val="20000"/>
              <a:lumOff val="80000"/>
            </a:schemeClr>
          </a:solidFill>
        </p:spPr>
        <p:txBody>
          <a:bodyPr wrap="square" rtlCol="0">
            <a:spAutoFit/>
          </a:bodyPr>
          <a:lstStyle/>
          <a:p>
            <a:r>
              <a:rPr lang="es-ES" dirty="0">
                <a:solidFill>
                  <a:srgbClr val="FF0000"/>
                </a:solidFill>
              </a:rPr>
              <a:t>La variable usuario no esta declara en ninguna parte de está página viene directamente desde </a:t>
            </a:r>
            <a:r>
              <a:rPr lang="es-ES" dirty="0" err="1">
                <a:solidFill>
                  <a:srgbClr val="FF0000"/>
                </a:solidFill>
              </a:rPr>
              <a:t>Login</a:t>
            </a:r>
            <a:r>
              <a:rPr lang="es-ES" dirty="0">
                <a:solidFill>
                  <a:srgbClr val="FF0000"/>
                </a:solidFill>
              </a:rPr>
              <a:t>, por sesiones</a:t>
            </a:r>
          </a:p>
        </p:txBody>
      </p:sp>
      <p:sp>
        <p:nvSpPr>
          <p:cNvPr id="11" name="Flecha: a la derecha 10">
            <a:extLst>
              <a:ext uri="{FF2B5EF4-FFF2-40B4-BE49-F238E27FC236}">
                <a16:creationId xmlns:a16="http://schemas.microsoft.com/office/drawing/2014/main" id="{18863140-3101-4D86-99B7-69F7F10AB38F}"/>
              </a:ext>
            </a:extLst>
          </p:cNvPr>
          <p:cNvSpPr/>
          <p:nvPr/>
        </p:nvSpPr>
        <p:spPr>
          <a:xfrm>
            <a:off x="4818888" y="5155725"/>
            <a:ext cx="1289304" cy="5577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Imagen 11">
            <a:extLst>
              <a:ext uri="{FF2B5EF4-FFF2-40B4-BE49-F238E27FC236}">
                <a16:creationId xmlns:a16="http://schemas.microsoft.com/office/drawing/2014/main" id="{9EA1BF3B-8F86-4BC0-8C28-24F97A1563CA}"/>
              </a:ext>
            </a:extLst>
          </p:cNvPr>
          <p:cNvPicPr>
            <a:picLocks noChangeAspect="1"/>
          </p:cNvPicPr>
          <p:nvPr/>
        </p:nvPicPr>
        <p:blipFill rotWithShape="1">
          <a:blip r:embed="rId2"/>
          <a:srcRect l="50000" t="13467" r="30700" b="74667"/>
          <a:stretch/>
        </p:blipFill>
        <p:spPr>
          <a:xfrm>
            <a:off x="6797039" y="4874381"/>
            <a:ext cx="2852956" cy="1084979"/>
          </a:xfrm>
          <a:prstGeom prst="rect">
            <a:avLst/>
          </a:prstGeom>
        </p:spPr>
      </p:pic>
      <p:pic>
        <p:nvPicPr>
          <p:cNvPr id="5" name="Imagen 4">
            <a:extLst>
              <a:ext uri="{FF2B5EF4-FFF2-40B4-BE49-F238E27FC236}">
                <a16:creationId xmlns:a16="http://schemas.microsoft.com/office/drawing/2014/main" id="{1DAADC80-409F-42AB-A4B6-7499C7C00E9D}"/>
              </a:ext>
            </a:extLst>
          </p:cNvPr>
          <p:cNvPicPr>
            <a:picLocks noChangeAspect="1"/>
          </p:cNvPicPr>
          <p:nvPr/>
        </p:nvPicPr>
        <p:blipFill rotWithShape="1">
          <a:blip r:embed="rId3"/>
          <a:srcRect l="2727" t="13104" r="59470" b="62106"/>
          <a:stretch/>
        </p:blipFill>
        <p:spPr>
          <a:xfrm>
            <a:off x="4645664" y="1505527"/>
            <a:ext cx="6104630" cy="1453688"/>
          </a:xfrm>
          <a:prstGeom prst="rect">
            <a:avLst/>
          </a:prstGeom>
        </p:spPr>
      </p:pic>
      <p:pic>
        <p:nvPicPr>
          <p:cNvPr id="13" name="Imagen 12">
            <a:extLst>
              <a:ext uri="{FF2B5EF4-FFF2-40B4-BE49-F238E27FC236}">
                <a16:creationId xmlns:a16="http://schemas.microsoft.com/office/drawing/2014/main" id="{E93CAE8E-DCFC-4B35-84B9-71C768BD693E}"/>
              </a:ext>
            </a:extLst>
          </p:cNvPr>
          <p:cNvPicPr>
            <a:picLocks noChangeAspect="1"/>
          </p:cNvPicPr>
          <p:nvPr/>
        </p:nvPicPr>
        <p:blipFill rotWithShape="1">
          <a:blip r:embed="rId4"/>
          <a:srcRect l="3182" t="11043" r="77349" b="75354"/>
          <a:stretch/>
        </p:blipFill>
        <p:spPr>
          <a:xfrm>
            <a:off x="844295" y="4690606"/>
            <a:ext cx="3145814" cy="1261701"/>
          </a:xfrm>
          <a:prstGeom prst="rect">
            <a:avLst/>
          </a:prstGeom>
        </p:spPr>
      </p:pic>
    </p:spTree>
    <p:extLst>
      <p:ext uri="{BB962C8B-B14F-4D97-AF65-F5344CB8AC3E}">
        <p14:creationId xmlns:p14="http://schemas.microsoft.com/office/powerpoint/2010/main" val="23456251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EE7F58-6EF4-41C9-AA1C-F1CE9806DDF2}"/>
              </a:ext>
            </a:extLst>
          </p:cNvPr>
          <p:cNvSpPr>
            <a:spLocks noGrp="1"/>
          </p:cNvSpPr>
          <p:nvPr>
            <p:ph type="title"/>
          </p:nvPr>
        </p:nvSpPr>
        <p:spPr>
          <a:xfrm>
            <a:off x="1141412" y="417350"/>
            <a:ext cx="9905998" cy="1478570"/>
          </a:xfrm>
        </p:spPr>
        <p:txBody>
          <a:bodyPr>
            <a:normAutofit/>
          </a:bodyPr>
          <a:lstStyle/>
          <a:p>
            <a:pPr algn="ctr"/>
            <a:r>
              <a:rPr lang="es-ES" sz="4000" b="1" dirty="0">
                <a:solidFill>
                  <a:schemeClr val="bg2"/>
                </a:solidFill>
              </a:rPr>
              <a:t>SESIONES </a:t>
            </a:r>
            <a:r>
              <a:rPr lang="es-ES" sz="4000" b="1" dirty="0" err="1">
                <a:solidFill>
                  <a:schemeClr val="bg2"/>
                </a:solidFill>
              </a:rPr>
              <a:t>ii</a:t>
            </a:r>
            <a:endParaRPr lang="es-ES" sz="4000" b="1" dirty="0">
              <a:solidFill>
                <a:schemeClr val="bg2"/>
              </a:solidFill>
            </a:endParaRPr>
          </a:p>
        </p:txBody>
      </p:sp>
      <p:sp>
        <p:nvSpPr>
          <p:cNvPr id="3" name="Marcador de contenido 2">
            <a:extLst>
              <a:ext uri="{FF2B5EF4-FFF2-40B4-BE49-F238E27FC236}">
                <a16:creationId xmlns:a16="http://schemas.microsoft.com/office/drawing/2014/main" id="{D812B11F-C476-4569-8C06-4F89F8EF7B32}"/>
              </a:ext>
            </a:extLst>
          </p:cNvPr>
          <p:cNvSpPr>
            <a:spLocks noGrp="1"/>
          </p:cNvSpPr>
          <p:nvPr>
            <p:ph idx="1"/>
          </p:nvPr>
        </p:nvSpPr>
        <p:spPr>
          <a:xfrm>
            <a:off x="931100" y="1420366"/>
            <a:ext cx="10855516" cy="3773425"/>
          </a:xfrm>
          <a:solidFill>
            <a:schemeClr val="accent2">
              <a:lumMod val="20000"/>
              <a:lumOff val="80000"/>
            </a:schemeClr>
          </a:solidFill>
        </p:spPr>
        <p:txBody>
          <a:bodyPr/>
          <a:lstStyle/>
          <a:p>
            <a:pPr marL="0" indent="0">
              <a:buNone/>
            </a:pPr>
            <a:r>
              <a:rPr lang="es-ES" dirty="0">
                <a:solidFill>
                  <a:schemeClr val="bg2"/>
                </a:solidFill>
              </a:rPr>
              <a:t>Es importante cerrar las sesiones en las páginas que no queremos que se acceda sin haberse registrado.</a:t>
            </a:r>
          </a:p>
          <a:p>
            <a:pPr marL="0" indent="0">
              <a:buNone/>
            </a:pPr>
            <a:r>
              <a:rPr lang="es-ES" dirty="0">
                <a:solidFill>
                  <a:schemeClr val="bg2"/>
                </a:solidFill>
              </a:rPr>
              <a:t>Por </a:t>
            </a:r>
            <a:r>
              <a:rPr lang="es-ES" dirty="0" err="1">
                <a:solidFill>
                  <a:schemeClr val="bg2"/>
                </a:solidFill>
              </a:rPr>
              <a:t>ej</a:t>
            </a:r>
            <a:r>
              <a:rPr lang="es-ES" dirty="0">
                <a:solidFill>
                  <a:schemeClr val="bg2"/>
                </a:solidFill>
              </a:rPr>
              <a:t>: Sino queremos que acceda a la web sin haberse registrado. Cerramos la sesión al inicio de la página.</a:t>
            </a:r>
          </a:p>
          <a:p>
            <a:endParaRPr lang="es-ES" dirty="0">
              <a:solidFill>
                <a:schemeClr val="bg2"/>
              </a:solidFill>
            </a:endParaRPr>
          </a:p>
        </p:txBody>
      </p:sp>
      <p:sp>
        <p:nvSpPr>
          <p:cNvPr id="5" name="CuadroTexto 4">
            <a:extLst>
              <a:ext uri="{FF2B5EF4-FFF2-40B4-BE49-F238E27FC236}">
                <a16:creationId xmlns:a16="http://schemas.microsoft.com/office/drawing/2014/main" id="{92FEFC6F-7F99-45E3-9F82-358D49F8FA20}"/>
              </a:ext>
            </a:extLst>
          </p:cNvPr>
          <p:cNvSpPr txBox="1"/>
          <p:nvPr/>
        </p:nvSpPr>
        <p:spPr>
          <a:xfrm>
            <a:off x="931100" y="4719538"/>
            <a:ext cx="10681780" cy="369332"/>
          </a:xfrm>
          <a:prstGeom prst="rect">
            <a:avLst/>
          </a:prstGeom>
          <a:noFill/>
        </p:spPr>
        <p:txBody>
          <a:bodyPr wrap="square" rtlCol="0">
            <a:spAutoFit/>
          </a:bodyPr>
          <a:lstStyle/>
          <a:p>
            <a:r>
              <a:rPr lang="es-ES" dirty="0">
                <a:solidFill>
                  <a:schemeClr val="bg2"/>
                </a:solidFill>
              </a:rPr>
              <a:t>Por lo que si alguien tiene la intención  de acceder a la web por </a:t>
            </a:r>
            <a:r>
              <a:rPr lang="es-ES" dirty="0" err="1">
                <a:solidFill>
                  <a:schemeClr val="bg2"/>
                </a:solidFill>
              </a:rPr>
              <a:t>url</a:t>
            </a:r>
            <a:r>
              <a:rPr lang="es-ES" dirty="0">
                <a:solidFill>
                  <a:schemeClr val="bg2"/>
                </a:solidFill>
              </a:rPr>
              <a:t> le mandará un </a:t>
            </a:r>
            <a:r>
              <a:rPr lang="es-ES" dirty="0" err="1">
                <a:solidFill>
                  <a:schemeClr val="bg2"/>
                </a:solidFill>
              </a:rPr>
              <a:t>alert</a:t>
            </a:r>
            <a:endParaRPr lang="es-ES" dirty="0">
              <a:solidFill>
                <a:schemeClr val="bg2"/>
              </a:solidFill>
            </a:endParaRPr>
          </a:p>
        </p:txBody>
      </p:sp>
      <p:pic>
        <p:nvPicPr>
          <p:cNvPr id="6" name="Imagen 5">
            <a:extLst>
              <a:ext uri="{FF2B5EF4-FFF2-40B4-BE49-F238E27FC236}">
                <a16:creationId xmlns:a16="http://schemas.microsoft.com/office/drawing/2014/main" id="{4FCA7BA0-F259-47FB-B631-70C23DBB29C9}"/>
              </a:ext>
            </a:extLst>
          </p:cNvPr>
          <p:cNvPicPr>
            <a:picLocks noChangeAspect="1"/>
          </p:cNvPicPr>
          <p:nvPr/>
        </p:nvPicPr>
        <p:blipFill rotWithShape="1">
          <a:blip r:embed="rId2"/>
          <a:srcRect l="7636" t="4932" r="34900" b="74534"/>
          <a:stretch/>
        </p:blipFill>
        <p:spPr>
          <a:xfrm>
            <a:off x="1955228" y="5193791"/>
            <a:ext cx="7005892" cy="1408176"/>
          </a:xfrm>
          <a:prstGeom prst="rect">
            <a:avLst/>
          </a:prstGeom>
        </p:spPr>
      </p:pic>
      <p:cxnSp>
        <p:nvCxnSpPr>
          <p:cNvPr id="8" name="Conector recto 7">
            <a:extLst>
              <a:ext uri="{FF2B5EF4-FFF2-40B4-BE49-F238E27FC236}">
                <a16:creationId xmlns:a16="http://schemas.microsoft.com/office/drawing/2014/main" id="{D264CBDC-4AE7-4D5D-9CAB-FA63E2B623E1}"/>
              </a:ext>
            </a:extLst>
          </p:cNvPr>
          <p:cNvCxnSpPr/>
          <p:nvPr/>
        </p:nvCxnSpPr>
        <p:spPr>
          <a:xfrm flipV="1">
            <a:off x="2139696" y="5430902"/>
            <a:ext cx="1682496" cy="673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Imagen 6">
            <a:extLst>
              <a:ext uri="{FF2B5EF4-FFF2-40B4-BE49-F238E27FC236}">
                <a16:creationId xmlns:a16="http://schemas.microsoft.com/office/drawing/2014/main" id="{CD4B6514-9041-48C1-90A3-087752A884F1}"/>
              </a:ext>
            </a:extLst>
          </p:cNvPr>
          <p:cNvPicPr>
            <a:picLocks noChangeAspect="1"/>
          </p:cNvPicPr>
          <p:nvPr/>
        </p:nvPicPr>
        <p:blipFill rotWithShape="1">
          <a:blip r:embed="rId3"/>
          <a:srcRect l="3325" t="29091" r="66060" b="42626"/>
          <a:stretch/>
        </p:blipFill>
        <p:spPr>
          <a:xfrm>
            <a:off x="5837382" y="2883503"/>
            <a:ext cx="4017819" cy="1862053"/>
          </a:xfrm>
          <a:prstGeom prst="rect">
            <a:avLst/>
          </a:prstGeom>
        </p:spPr>
      </p:pic>
    </p:spTree>
    <p:extLst>
      <p:ext uri="{BB962C8B-B14F-4D97-AF65-F5344CB8AC3E}">
        <p14:creationId xmlns:p14="http://schemas.microsoft.com/office/powerpoint/2010/main" val="28511334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2542A9-BE7F-4056-A03E-36977BC5AC2E}"/>
              </a:ext>
            </a:extLst>
          </p:cNvPr>
          <p:cNvSpPr>
            <a:spLocks noGrp="1"/>
          </p:cNvSpPr>
          <p:nvPr>
            <p:ph type="title"/>
          </p:nvPr>
        </p:nvSpPr>
        <p:spPr/>
        <p:txBody>
          <a:bodyPr/>
          <a:lstStyle/>
          <a:p>
            <a:pPr algn="ctr"/>
            <a:r>
              <a:rPr lang="es-ES" b="1" dirty="0">
                <a:solidFill>
                  <a:schemeClr val="bg2"/>
                </a:solidFill>
              </a:rPr>
              <a:t>SESIONES </a:t>
            </a:r>
            <a:r>
              <a:rPr lang="es-ES" b="1" dirty="0" err="1">
                <a:solidFill>
                  <a:schemeClr val="bg2"/>
                </a:solidFill>
              </a:rPr>
              <a:t>iii</a:t>
            </a:r>
            <a:endParaRPr lang="es-ES" b="1" dirty="0">
              <a:solidFill>
                <a:schemeClr val="bg2"/>
              </a:solidFill>
            </a:endParaRPr>
          </a:p>
        </p:txBody>
      </p:sp>
      <p:sp>
        <p:nvSpPr>
          <p:cNvPr id="3" name="Marcador de contenido 2">
            <a:extLst>
              <a:ext uri="{FF2B5EF4-FFF2-40B4-BE49-F238E27FC236}">
                <a16:creationId xmlns:a16="http://schemas.microsoft.com/office/drawing/2014/main" id="{1BCFC26E-35ED-4A3A-8E31-2BE46CB8488D}"/>
              </a:ext>
            </a:extLst>
          </p:cNvPr>
          <p:cNvSpPr>
            <a:spLocks noGrp="1"/>
          </p:cNvSpPr>
          <p:nvPr>
            <p:ph idx="1"/>
          </p:nvPr>
        </p:nvSpPr>
        <p:spPr>
          <a:solidFill>
            <a:schemeClr val="accent2">
              <a:lumMod val="20000"/>
              <a:lumOff val="80000"/>
            </a:schemeClr>
          </a:solidFill>
        </p:spPr>
        <p:txBody>
          <a:bodyPr/>
          <a:lstStyle/>
          <a:p>
            <a:r>
              <a:rPr lang="es-ES" dirty="0">
                <a:solidFill>
                  <a:schemeClr val="bg2"/>
                </a:solidFill>
              </a:rPr>
              <a:t>También es importante permitir que el usuario pueda cerrar la sesión, una vez que está </a:t>
            </a:r>
            <a:r>
              <a:rPr lang="es-ES" dirty="0" err="1">
                <a:solidFill>
                  <a:schemeClr val="bg2"/>
                </a:solidFill>
              </a:rPr>
              <a:t>logeado</a:t>
            </a:r>
            <a:r>
              <a:rPr lang="es-ES" dirty="0">
                <a:solidFill>
                  <a:schemeClr val="bg2"/>
                </a:solidFill>
              </a:rPr>
              <a:t>, cuando quiera.</a:t>
            </a:r>
          </a:p>
          <a:p>
            <a:endParaRPr lang="es-ES" dirty="0">
              <a:solidFill>
                <a:schemeClr val="bg2"/>
              </a:solidFill>
            </a:endParaRPr>
          </a:p>
          <a:p>
            <a:endParaRPr lang="es-ES" dirty="0">
              <a:solidFill>
                <a:schemeClr val="bg2"/>
              </a:solidFill>
            </a:endParaRPr>
          </a:p>
        </p:txBody>
      </p:sp>
      <p:pic>
        <p:nvPicPr>
          <p:cNvPr id="5" name="Imagen 4">
            <a:extLst>
              <a:ext uri="{FF2B5EF4-FFF2-40B4-BE49-F238E27FC236}">
                <a16:creationId xmlns:a16="http://schemas.microsoft.com/office/drawing/2014/main" id="{0AB857CF-D5A2-4D69-9605-5A0D13650387}"/>
              </a:ext>
            </a:extLst>
          </p:cNvPr>
          <p:cNvPicPr>
            <a:picLocks noChangeAspect="1"/>
          </p:cNvPicPr>
          <p:nvPr/>
        </p:nvPicPr>
        <p:blipFill rotWithShape="1">
          <a:blip r:embed="rId2"/>
          <a:srcRect l="50000" t="13467" r="30700" b="74667"/>
          <a:stretch/>
        </p:blipFill>
        <p:spPr>
          <a:xfrm>
            <a:off x="1253046" y="3477854"/>
            <a:ext cx="2852956" cy="1084979"/>
          </a:xfrm>
          <a:prstGeom prst="rect">
            <a:avLst/>
          </a:prstGeom>
        </p:spPr>
      </p:pic>
      <p:sp>
        <p:nvSpPr>
          <p:cNvPr id="7" name="Flecha: a la derecha 6">
            <a:extLst>
              <a:ext uri="{FF2B5EF4-FFF2-40B4-BE49-F238E27FC236}">
                <a16:creationId xmlns:a16="http://schemas.microsoft.com/office/drawing/2014/main" id="{67D59A29-820E-473D-96E1-365FE24BE80A}"/>
              </a:ext>
            </a:extLst>
          </p:cNvPr>
          <p:cNvSpPr/>
          <p:nvPr/>
        </p:nvSpPr>
        <p:spPr>
          <a:xfrm>
            <a:off x="5868140" y="5202315"/>
            <a:ext cx="1500326" cy="58888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ES"/>
          </a:p>
        </p:txBody>
      </p:sp>
      <p:pic>
        <p:nvPicPr>
          <p:cNvPr id="9" name="Gráfico 8" descr="Cursor">
            <a:extLst>
              <a:ext uri="{FF2B5EF4-FFF2-40B4-BE49-F238E27FC236}">
                <a16:creationId xmlns:a16="http://schemas.microsoft.com/office/drawing/2014/main" id="{7A5617F7-09F8-418F-AEE4-27D90B5455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89167" y="3845998"/>
            <a:ext cx="716835" cy="716835"/>
          </a:xfrm>
          <a:prstGeom prst="rect">
            <a:avLst/>
          </a:prstGeom>
        </p:spPr>
      </p:pic>
      <p:pic>
        <p:nvPicPr>
          <p:cNvPr id="10" name="Imagen 9">
            <a:extLst>
              <a:ext uri="{FF2B5EF4-FFF2-40B4-BE49-F238E27FC236}">
                <a16:creationId xmlns:a16="http://schemas.microsoft.com/office/drawing/2014/main" id="{7A08822C-5E35-4112-994C-0D08C5F7B7D7}"/>
              </a:ext>
            </a:extLst>
          </p:cNvPr>
          <p:cNvPicPr>
            <a:picLocks noChangeAspect="1"/>
          </p:cNvPicPr>
          <p:nvPr/>
        </p:nvPicPr>
        <p:blipFill rotWithShape="1">
          <a:blip r:embed="rId5"/>
          <a:srcRect l="3081" t="11044" r="76211" b="69421"/>
          <a:stretch/>
        </p:blipFill>
        <p:spPr>
          <a:xfrm>
            <a:off x="7792391" y="4285673"/>
            <a:ext cx="2852956" cy="1533950"/>
          </a:xfrm>
          <a:prstGeom prst="rect">
            <a:avLst/>
          </a:prstGeom>
        </p:spPr>
      </p:pic>
      <p:pic>
        <p:nvPicPr>
          <p:cNvPr id="11" name="Imagen 10">
            <a:extLst>
              <a:ext uri="{FF2B5EF4-FFF2-40B4-BE49-F238E27FC236}">
                <a16:creationId xmlns:a16="http://schemas.microsoft.com/office/drawing/2014/main" id="{5420DCED-496A-49E9-B533-30484D18C121}"/>
              </a:ext>
            </a:extLst>
          </p:cNvPr>
          <p:cNvPicPr>
            <a:picLocks noChangeAspect="1"/>
          </p:cNvPicPr>
          <p:nvPr/>
        </p:nvPicPr>
        <p:blipFill rotWithShape="1">
          <a:blip r:embed="rId6"/>
          <a:srcRect l="7197" t="27475" r="58333" b="64053"/>
          <a:stretch/>
        </p:blipFill>
        <p:spPr>
          <a:xfrm>
            <a:off x="1253046" y="5202315"/>
            <a:ext cx="4202546" cy="581014"/>
          </a:xfrm>
          <a:prstGeom prst="rect">
            <a:avLst/>
          </a:prstGeom>
        </p:spPr>
      </p:pic>
    </p:spTree>
    <p:extLst>
      <p:ext uri="{BB962C8B-B14F-4D97-AF65-F5344CB8AC3E}">
        <p14:creationId xmlns:p14="http://schemas.microsoft.com/office/powerpoint/2010/main" val="39194096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492F6B-E8EE-482A-A522-1F66500A5BDD}"/>
              </a:ext>
            </a:extLst>
          </p:cNvPr>
          <p:cNvSpPr>
            <a:spLocks noGrp="1"/>
          </p:cNvSpPr>
          <p:nvPr>
            <p:ph type="title"/>
          </p:nvPr>
        </p:nvSpPr>
        <p:spPr>
          <a:xfrm>
            <a:off x="871720" y="40990"/>
            <a:ext cx="10699473" cy="1478570"/>
          </a:xfrm>
        </p:spPr>
        <p:txBody>
          <a:bodyPr>
            <a:normAutofit/>
          </a:bodyPr>
          <a:lstStyle/>
          <a:p>
            <a:r>
              <a:rPr lang="es-ES" b="1" dirty="0">
                <a:solidFill>
                  <a:schemeClr val="bg2"/>
                </a:solidFill>
              </a:rPr>
              <a:t>PÁGINA Web. </a:t>
            </a:r>
            <a:r>
              <a:rPr lang="es-ES" b="1" dirty="0" err="1">
                <a:solidFill>
                  <a:schemeClr val="bg2"/>
                </a:solidFill>
              </a:rPr>
              <a:t>Image_select</a:t>
            </a:r>
            <a:r>
              <a:rPr lang="es-ES" b="1" dirty="0">
                <a:solidFill>
                  <a:schemeClr val="bg2"/>
                </a:solidFill>
              </a:rPr>
              <a:t>() y ENLACES EN SELECT</a:t>
            </a:r>
            <a:br>
              <a:rPr lang="es-ES" b="1" dirty="0">
                <a:solidFill>
                  <a:schemeClr val="bg2"/>
                </a:solidFill>
              </a:rPr>
            </a:br>
            <a:endParaRPr lang="es-ES" b="1" dirty="0">
              <a:solidFill>
                <a:schemeClr val="bg2"/>
              </a:solidFill>
            </a:endParaRPr>
          </a:p>
        </p:txBody>
      </p:sp>
      <p:sp>
        <p:nvSpPr>
          <p:cNvPr id="17" name="Rectángulo: esquinas redondeadas 16">
            <a:extLst>
              <a:ext uri="{FF2B5EF4-FFF2-40B4-BE49-F238E27FC236}">
                <a16:creationId xmlns:a16="http://schemas.microsoft.com/office/drawing/2014/main" id="{462606BB-6C0B-4981-8750-A27B7ED2B263}"/>
              </a:ext>
            </a:extLst>
          </p:cNvPr>
          <p:cNvSpPr/>
          <p:nvPr/>
        </p:nvSpPr>
        <p:spPr>
          <a:xfrm>
            <a:off x="931142" y="5660998"/>
            <a:ext cx="1992033" cy="736846"/>
          </a:xfrm>
          <a:prstGeom prst="roundRect">
            <a:avLst/>
          </a:prstGeom>
          <a:noFill/>
          <a:ln>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CuadroTexto 18">
            <a:extLst>
              <a:ext uri="{FF2B5EF4-FFF2-40B4-BE49-F238E27FC236}">
                <a16:creationId xmlns:a16="http://schemas.microsoft.com/office/drawing/2014/main" id="{622A6018-0D61-4354-BAFA-005CB58EE563}"/>
              </a:ext>
            </a:extLst>
          </p:cNvPr>
          <p:cNvSpPr txBox="1"/>
          <p:nvPr/>
        </p:nvSpPr>
        <p:spPr>
          <a:xfrm>
            <a:off x="8442816" y="1144348"/>
            <a:ext cx="2991775" cy="2308324"/>
          </a:xfrm>
          <a:prstGeom prst="rect">
            <a:avLst/>
          </a:prstGeom>
          <a:solidFill>
            <a:schemeClr val="accent2">
              <a:lumMod val="20000"/>
              <a:lumOff val="80000"/>
            </a:schemeClr>
          </a:solidFill>
        </p:spPr>
        <p:txBody>
          <a:bodyPr wrap="square" rtlCol="0">
            <a:spAutoFit/>
          </a:bodyPr>
          <a:lstStyle/>
          <a:p>
            <a:r>
              <a:rPr lang="es-ES" dirty="0">
                <a:solidFill>
                  <a:srgbClr val="FF0000"/>
                </a:solidFill>
              </a:rPr>
              <a:t>IMAGE_SELECT() usa un plugin de </a:t>
            </a:r>
            <a:r>
              <a:rPr lang="es-ES" dirty="0" err="1">
                <a:solidFill>
                  <a:srgbClr val="FF0000"/>
                </a:solidFill>
              </a:rPr>
              <a:t>jquery</a:t>
            </a:r>
            <a:r>
              <a:rPr lang="es-ES" dirty="0">
                <a:solidFill>
                  <a:srgbClr val="FF0000"/>
                </a:solidFill>
              </a:rPr>
              <a:t> el cual te permite insertar imagen en un </a:t>
            </a:r>
            <a:r>
              <a:rPr lang="es-ES" dirty="0" err="1">
                <a:solidFill>
                  <a:srgbClr val="FF0000"/>
                </a:solidFill>
              </a:rPr>
              <a:t>select</a:t>
            </a:r>
            <a:r>
              <a:rPr lang="es-ES" dirty="0">
                <a:solidFill>
                  <a:srgbClr val="FF0000"/>
                </a:solidFill>
              </a:rPr>
              <a:t>. </a:t>
            </a:r>
          </a:p>
          <a:p>
            <a:r>
              <a:rPr lang="es-ES" dirty="0">
                <a:solidFill>
                  <a:srgbClr val="FF0000"/>
                </a:solidFill>
              </a:rPr>
              <a:t>Las clases </a:t>
            </a:r>
            <a:r>
              <a:rPr lang="es-ES" dirty="0" err="1">
                <a:solidFill>
                  <a:srgbClr val="FF0000"/>
                </a:solidFill>
              </a:rPr>
              <a:t>my-select</a:t>
            </a:r>
            <a:r>
              <a:rPr lang="es-ES" dirty="0">
                <a:solidFill>
                  <a:srgbClr val="FF0000"/>
                </a:solidFill>
              </a:rPr>
              <a:t> y container son estilos de </a:t>
            </a:r>
            <a:r>
              <a:rPr lang="es-ES" dirty="0" err="1">
                <a:solidFill>
                  <a:srgbClr val="FF0000"/>
                </a:solidFill>
              </a:rPr>
              <a:t>css</a:t>
            </a:r>
            <a:r>
              <a:rPr lang="es-ES" dirty="0">
                <a:solidFill>
                  <a:srgbClr val="FF0000"/>
                </a:solidFill>
              </a:rPr>
              <a:t> predefinidas por el autor de dicha función para tener un efecto visual más dinámico</a:t>
            </a:r>
          </a:p>
        </p:txBody>
      </p:sp>
      <p:sp>
        <p:nvSpPr>
          <p:cNvPr id="20" name="CuadroTexto 19">
            <a:extLst>
              <a:ext uri="{FF2B5EF4-FFF2-40B4-BE49-F238E27FC236}">
                <a16:creationId xmlns:a16="http://schemas.microsoft.com/office/drawing/2014/main" id="{5316E208-F6EE-4E41-A67A-388EDD9CCF22}"/>
              </a:ext>
            </a:extLst>
          </p:cNvPr>
          <p:cNvSpPr txBox="1"/>
          <p:nvPr/>
        </p:nvSpPr>
        <p:spPr>
          <a:xfrm>
            <a:off x="8446253" y="3915053"/>
            <a:ext cx="3124940" cy="2308324"/>
          </a:xfrm>
          <a:prstGeom prst="rect">
            <a:avLst/>
          </a:prstGeom>
          <a:solidFill>
            <a:schemeClr val="accent2">
              <a:lumMod val="20000"/>
              <a:lumOff val="80000"/>
            </a:schemeClr>
          </a:solidFill>
          <a:ln>
            <a:solidFill>
              <a:schemeClr val="bg2"/>
            </a:solidFill>
          </a:ln>
        </p:spPr>
        <p:txBody>
          <a:bodyPr wrap="square" rtlCol="0">
            <a:spAutoFit/>
          </a:bodyPr>
          <a:lstStyle/>
          <a:p>
            <a:r>
              <a:rPr lang="es-ES" dirty="0">
                <a:solidFill>
                  <a:schemeClr val="bg2"/>
                </a:solidFill>
              </a:rPr>
              <a:t>Para introducir enlaces en un </a:t>
            </a:r>
            <a:r>
              <a:rPr lang="es-ES" dirty="0" err="1">
                <a:solidFill>
                  <a:schemeClr val="bg2"/>
                </a:solidFill>
              </a:rPr>
              <a:t>select</a:t>
            </a:r>
            <a:r>
              <a:rPr lang="es-ES" dirty="0">
                <a:solidFill>
                  <a:schemeClr val="bg2"/>
                </a:solidFill>
              </a:rPr>
              <a:t> volvemos hacer uso de la función </a:t>
            </a:r>
            <a:r>
              <a:rPr lang="es-ES" dirty="0" err="1">
                <a:solidFill>
                  <a:schemeClr val="bg2"/>
                </a:solidFill>
              </a:rPr>
              <a:t>onchange</a:t>
            </a:r>
            <a:r>
              <a:rPr lang="es-ES" dirty="0">
                <a:solidFill>
                  <a:schemeClr val="bg2"/>
                </a:solidFill>
              </a:rPr>
              <a:t>. Cuando se produce cambio en la función </a:t>
            </a:r>
            <a:r>
              <a:rPr lang="es-ES" dirty="0" err="1">
                <a:solidFill>
                  <a:schemeClr val="bg2"/>
                </a:solidFill>
              </a:rPr>
              <a:t>surfto</a:t>
            </a:r>
            <a:r>
              <a:rPr lang="es-ES" dirty="0">
                <a:solidFill>
                  <a:schemeClr val="bg2"/>
                </a:solidFill>
              </a:rPr>
              <a:t>, es decir, se selecciona una opción del </a:t>
            </a:r>
            <a:r>
              <a:rPr lang="es-ES" dirty="0" err="1">
                <a:solidFill>
                  <a:schemeClr val="bg2"/>
                </a:solidFill>
              </a:rPr>
              <a:t>select</a:t>
            </a:r>
            <a:r>
              <a:rPr lang="es-ES" dirty="0">
                <a:solidFill>
                  <a:schemeClr val="bg2"/>
                </a:solidFill>
              </a:rPr>
              <a:t> esta te devuelve el </a:t>
            </a:r>
            <a:r>
              <a:rPr lang="es-ES" dirty="0" err="1">
                <a:solidFill>
                  <a:schemeClr val="bg2"/>
                </a:solidFill>
              </a:rPr>
              <a:t>value</a:t>
            </a:r>
            <a:r>
              <a:rPr lang="es-ES" dirty="0">
                <a:solidFill>
                  <a:schemeClr val="bg2"/>
                </a:solidFill>
              </a:rPr>
              <a:t> que será un enlace a otra pagina web.</a:t>
            </a:r>
          </a:p>
        </p:txBody>
      </p:sp>
      <p:pic>
        <p:nvPicPr>
          <p:cNvPr id="3" name="Imagen 2">
            <a:extLst>
              <a:ext uri="{FF2B5EF4-FFF2-40B4-BE49-F238E27FC236}">
                <a16:creationId xmlns:a16="http://schemas.microsoft.com/office/drawing/2014/main" id="{C94CE0F0-B3B2-43D5-954F-88268AB04C55}"/>
              </a:ext>
            </a:extLst>
          </p:cNvPr>
          <p:cNvPicPr>
            <a:picLocks noChangeAspect="1"/>
          </p:cNvPicPr>
          <p:nvPr/>
        </p:nvPicPr>
        <p:blipFill rotWithShape="1">
          <a:blip r:embed="rId2"/>
          <a:srcRect l="3107" t="16686" r="48333" b="12593"/>
          <a:stretch/>
        </p:blipFill>
        <p:spPr>
          <a:xfrm>
            <a:off x="931141" y="1003976"/>
            <a:ext cx="7030603" cy="5759430"/>
          </a:xfrm>
          <a:prstGeom prst="rect">
            <a:avLst/>
          </a:prstGeom>
          <a:ln>
            <a:solidFill>
              <a:schemeClr val="accent2">
                <a:lumMod val="75000"/>
              </a:schemeClr>
            </a:solidFill>
          </a:ln>
        </p:spPr>
      </p:pic>
      <p:cxnSp>
        <p:nvCxnSpPr>
          <p:cNvPr id="10" name="Conector recto 9">
            <a:extLst>
              <a:ext uri="{FF2B5EF4-FFF2-40B4-BE49-F238E27FC236}">
                <a16:creationId xmlns:a16="http://schemas.microsoft.com/office/drawing/2014/main" id="{4EA502B2-FC1F-4306-8720-05CC85A359A8}"/>
              </a:ext>
            </a:extLst>
          </p:cNvPr>
          <p:cNvCxnSpPr>
            <a:cxnSpLocks/>
          </p:cNvCxnSpPr>
          <p:nvPr/>
        </p:nvCxnSpPr>
        <p:spPr>
          <a:xfrm>
            <a:off x="5347854" y="1519560"/>
            <a:ext cx="192116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ADBFD001-A968-4BEC-BDF5-524F024116D3}"/>
              </a:ext>
            </a:extLst>
          </p:cNvPr>
          <p:cNvCxnSpPr>
            <a:cxnSpLocks/>
          </p:cNvCxnSpPr>
          <p:nvPr/>
        </p:nvCxnSpPr>
        <p:spPr>
          <a:xfrm>
            <a:off x="4036291" y="2623306"/>
            <a:ext cx="16394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ángulo: esquinas redondeadas 15">
            <a:extLst>
              <a:ext uri="{FF2B5EF4-FFF2-40B4-BE49-F238E27FC236}">
                <a16:creationId xmlns:a16="http://schemas.microsoft.com/office/drawing/2014/main" id="{94F08945-1568-40F2-8E9E-44ABF59B834C}"/>
              </a:ext>
            </a:extLst>
          </p:cNvPr>
          <p:cNvSpPr/>
          <p:nvPr/>
        </p:nvSpPr>
        <p:spPr>
          <a:xfrm>
            <a:off x="931141" y="3657602"/>
            <a:ext cx="4933950" cy="13854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Rectángulo: esquinas redondeadas 21">
            <a:extLst>
              <a:ext uri="{FF2B5EF4-FFF2-40B4-BE49-F238E27FC236}">
                <a16:creationId xmlns:a16="http://schemas.microsoft.com/office/drawing/2014/main" id="{364829D2-1029-4D5A-B5AD-C24EBB6F0834}"/>
              </a:ext>
            </a:extLst>
          </p:cNvPr>
          <p:cNvSpPr/>
          <p:nvPr/>
        </p:nvSpPr>
        <p:spPr>
          <a:xfrm>
            <a:off x="931141" y="5660998"/>
            <a:ext cx="1765877" cy="943002"/>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4" name="Conector recto 23">
            <a:extLst>
              <a:ext uri="{FF2B5EF4-FFF2-40B4-BE49-F238E27FC236}">
                <a16:creationId xmlns:a16="http://schemas.microsoft.com/office/drawing/2014/main" id="{E0A84131-CDB4-4131-8A78-61493F659C98}"/>
              </a:ext>
            </a:extLst>
          </p:cNvPr>
          <p:cNvCxnSpPr/>
          <p:nvPr/>
        </p:nvCxnSpPr>
        <p:spPr>
          <a:xfrm>
            <a:off x="1524000" y="1274618"/>
            <a:ext cx="1399174"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Conector recto 24">
            <a:extLst>
              <a:ext uri="{FF2B5EF4-FFF2-40B4-BE49-F238E27FC236}">
                <a16:creationId xmlns:a16="http://schemas.microsoft.com/office/drawing/2014/main" id="{11761D18-CB98-49CF-ABCF-90A4B71487FE}"/>
              </a:ext>
            </a:extLst>
          </p:cNvPr>
          <p:cNvCxnSpPr>
            <a:cxnSpLocks/>
          </p:cNvCxnSpPr>
          <p:nvPr/>
        </p:nvCxnSpPr>
        <p:spPr>
          <a:xfrm>
            <a:off x="1997431" y="1487233"/>
            <a:ext cx="1059805"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Conector recto 26">
            <a:extLst>
              <a:ext uri="{FF2B5EF4-FFF2-40B4-BE49-F238E27FC236}">
                <a16:creationId xmlns:a16="http://schemas.microsoft.com/office/drawing/2014/main" id="{5C4D3883-CB38-4D1E-BF81-92166565EFEF}"/>
              </a:ext>
            </a:extLst>
          </p:cNvPr>
          <p:cNvCxnSpPr>
            <a:cxnSpLocks/>
          </p:cNvCxnSpPr>
          <p:nvPr/>
        </p:nvCxnSpPr>
        <p:spPr>
          <a:xfrm>
            <a:off x="2078182" y="2623306"/>
            <a:ext cx="1800956"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a16="http://schemas.microsoft.com/office/drawing/2014/main" id="{095BE16D-8172-4C23-A812-BFFF689C06B9}"/>
              </a:ext>
            </a:extLst>
          </p:cNvPr>
          <p:cNvCxnSpPr>
            <a:cxnSpLocks/>
          </p:cNvCxnSpPr>
          <p:nvPr/>
        </p:nvCxnSpPr>
        <p:spPr>
          <a:xfrm>
            <a:off x="1597891" y="1889015"/>
            <a:ext cx="1833418"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941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5793E6-04D2-4155-8F88-47424C8D7556}"/>
              </a:ext>
            </a:extLst>
          </p:cNvPr>
          <p:cNvSpPr>
            <a:spLocks noGrp="1"/>
          </p:cNvSpPr>
          <p:nvPr>
            <p:ph type="title"/>
          </p:nvPr>
        </p:nvSpPr>
        <p:spPr>
          <a:xfrm>
            <a:off x="453502" y="208957"/>
            <a:ext cx="9905998" cy="1478570"/>
          </a:xfrm>
        </p:spPr>
        <p:txBody>
          <a:bodyPr>
            <a:normAutofit/>
          </a:bodyPr>
          <a:lstStyle/>
          <a:p>
            <a:pPr algn="ctr"/>
            <a:r>
              <a:rPr lang="es-ES" sz="4400" b="1" dirty="0">
                <a:solidFill>
                  <a:schemeClr val="bg2"/>
                </a:solidFill>
              </a:rPr>
              <a:t> pagina web. contenido</a:t>
            </a:r>
          </a:p>
        </p:txBody>
      </p:sp>
      <p:pic>
        <p:nvPicPr>
          <p:cNvPr id="4" name="Marcador de contenido 3">
            <a:extLst>
              <a:ext uri="{FF2B5EF4-FFF2-40B4-BE49-F238E27FC236}">
                <a16:creationId xmlns:a16="http://schemas.microsoft.com/office/drawing/2014/main" id="{B60C9DF0-9E93-465C-92CF-AE3B08F175E4}"/>
              </a:ext>
            </a:extLst>
          </p:cNvPr>
          <p:cNvPicPr>
            <a:picLocks noGrp="1" noChangeAspect="1"/>
          </p:cNvPicPr>
          <p:nvPr>
            <p:ph idx="1"/>
          </p:nvPr>
        </p:nvPicPr>
        <p:blipFill rotWithShape="1">
          <a:blip r:embed="rId2"/>
          <a:srcRect l="4037" t="12292" r="2130" b="5348"/>
          <a:stretch/>
        </p:blipFill>
        <p:spPr>
          <a:xfrm>
            <a:off x="581488" y="1631030"/>
            <a:ext cx="4825013" cy="2382233"/>
          </a:xfrm>
          <a:prstGeom prst="rect">
            <a:avLst/>
          </a:prstGeom>
        </p:spPr>
      </p:pic>
      <p:pic>
        <p:nvPicPr>
          <p:cNvPr id="5" name="Imagen 4">
            <a:extLst>
              <a:ext uri="{FF2B5EF4-FFF2-40B4-BE49-F238E27FC236}">
                <a16:creationId xmlns:a16="http://schemas.microsoft.com/office/drawing/2014/main" id="{36D79A24-CFDE-4342-94C5-FE3CC8BE6073}"/>
              </a:ext>
            </a:extLst>
          </p:cNvPr>
          <p:cNvPicPr>
            <a:picLocks noChangeAspect="1"/>
          </p:cNvPicPr>
          <p:nvPr/>
        </p:nvPicPr>
        <p:blipFill rotWithShape="1">
          <a:blip r:embed="rId3"/>
          <a:srcRect l="4768" t="13191" r="1407" b="5242"/>
          <a:stretch/>
        </p:blipFill>
        <p:spPr>
          <a:xfrm>
            <a:off x="603682" y="4233767"/>
            <a:ext cx="4802819" cy="2348650"/>
          </a:xfrm>
          <a:prstGeom prst="rect">
            <a:avLst/>
          </a:prstGeom>
        </p:spPr>
      </p:pic>
      <p:sp>
        <p:nvSpPr>
          <p:cNvPr id="6" name="CuadroTexto 5">
            <a:extLst>
              <a:ext uri="{FF2B5EF4-FFF2-40B4-BE49-F238E27FC236}">
                <a16:creationId xmlns:a16="http://schemas.microsoft.com/office/drawing/2014/main" id="{CED069F0-E78E-4641-A100-EF20D8944BAE}"/>
              </a:ext>
            </a:extLst>
          </p:cNvPr>
          <p:cNvSpPr txBox="1"/>
          <p:nvPr/>
        </p:nvSpPr>
        <p:spPr>
          <a:xfrm>
            <a:off x="5912527" y="3166097"/>
            <a:ext cx="5415380" cy="3416320"/>
          </a:xfrm>
          <a:prstGeom prst="rect">
            <a:avLst/>
          </a:prstGeom>
          <a:solidFill>
            <a:schemeClr val="accent2">
              <a:lumMod val="20000"/>
              <a:lumOff val="80000"/>
            </a:schemeClr>
          </a:solidFill>
          <a:ln>
            <a:solidFill>
              <a:schemeClr val="bg2"/>
            </a:solidFill>
          </a:ln>
        </p:spPr>
        <p:txBody>
          <a:bodyPr wrap="square" rtlCol="0">
            <a:spAutoFit/>
          </a:bodyPr>
          <a:lstStyle/>
          <a:p>
            <a:r>
              <a:rPr lang="es-ES" dirty="0">
                <a:solidFill>
                  <a:schemeClr val="bg2"/>
                </a:solidFill>
              </a:rPr>
              <a:t>Como hemos dicho anteriormente, podrás encontrar gran parte del material de programación web de la asignatura BD. Tan solo con hacer </a:t>
            </a:r>
            <a:r>
              <a:rPr lang="es-ES" dirty="0" err="1">
                <a:solidFill>
                  <a:schemeClr val="bg2"/>
                </a:solidFill>
              </a:rPr>
              <a:t>click</a:t>
            </a:r>
            <a:r>
              <a:rPr lang="es-ES" dirty="0">
                <a:solidFill>
                  <a:schemeClr val="bg2"/>
                </a:solidFill>
              </a:rPr>
              <a:t> en cualquier botón de los que hay en la página, te llevará a otra web con el contenido que has seleccionado. </a:t>
            </a:r>
          </a:p>
          <a:p>
            <a:r>
              <a:rPr lang="es-ES" dirty="0">
                <a:solidFill>
                  <a:schemeClr val="bg2"/>
                </a:solidFill>
              </a:rPr>
              <a:t>En la parte izquierda de cada contenido de la asignatura se indica, mediante una imagen, que tipo de archivo es </a:t>
            </a:r>
            <a:r>
              <a:rPr lang="es-ES" dirty="0" err="1">
                <a:solidFill>
                  <a:schemeClr val="bg2"/>
                </a:solidFill>
              </a:rPr>
              <a:t>html</a:t>
            </a:r>
            <a:r>
              <a:rPr lang="es-ES" dirty="0">
                <a:solidFill>
                  <a:schemeClr val="bg2"/>
                </a:solidFill>
              </a:rPr>
              <a:t>, </a:t>
            </a:r>
            <a:r>
              <a:rPr lang="es-ES" dirty="0" err="1">
                <a:solidFill>
                  <a:schemeClr val="bg2"/>
                </a:solidFill>
              </a:rPr>
              <a:t>pdf</a:t>
            </a:r>
            <a:r>
              <a:rPr lang="es-ES" dirty="0">
                <a:solidFill>
                  <a:schemeClr val="bg2"/>
                </a:solidFill>
              </a:rPr>
              <a:t> o </a:t>
            </a:r>
            <a:r>
              <a:rPr lang="es-ES" dirty="0" err="1">
                <a:solidFill>
                  <a:schemeClr val="bg2"/>
                </a:solidFill>
              </a:rPr>
              <a:t>php</a:t>
            </a:r>
            <a:r>
              <a:rPr lang="es-ES" dirty="0">
                <a:solidFill>
                  <a:schemeClr val="bg2"/>
                </a:solidFill>
              </a:rPr>
              <a:t>.</a:t>
            </a:r>
          </a:p>
          <a:p>
            <a:endParaRPr lang="es-ES" dirty="0">
              <a:solidFill>
                <a:schemeClr val="bg2"/>
              </a:solidFill>
            </a:endParaRPr>
          </a:p>
          <a:p>
            <a:r>
              <a:rPr lang="es-ES" dirty="0">
                <a:solidFill>
                  <a:schemeClr val="bg2"/>
                </a:solidFill>
              </a:rPr>
              <a:t>En la parte superior derecha  puedes cerrar la sesión iniciada, así como ir a otras web para modificar tu contraseña o eliminar completamente tu cuenta de la BD</a:t>
            </a:r>
          </a:p>
        </p:txBody>
      </p:sp>
      <p:pic>
        <p:nvPicPr>
          <p:cNvPr id="7" name="Imagen 6">
            <a:extLst>
              <a:ext uri="{FF2B5EF4-FFF2-40B4-BE49-F238E27FC236}">
                <a16:creationId xmlns:a16="http://schemas.microsoft.com/office/drawing/2014/main" id="{8E603FBE-3C99-4BC4-A07F-6C89A486426F}"/>
              </a:ext>
            </a:extLst>
          </p:cNvPr>
          <p:cNvPicPr>
            <a:picLocks noChangeAspect="1"/>
          </p:cNvPicPr>
          <p:nvPr/>
        </p:nvPicPr>
        <p:blipFill rotWithShape="1">
          <a:blip r:embed="rId4"/>
          <a:srcRect l="50000" t="13722" r="14515" b="68544"/>
          <a:stretch/>
        </p:blipFill>
        <p:spPr>
          <a:xfrm>
            <a:off x="5912527" y="1687527"/>
            <a:ext cx="5291091" cy="1216242"/>
          </a:xfrm>
          <a:prstGeom prst="rect">
            <a:avLst/>
          </a:prstGeom>
        </p:spPr>
      </p:pic>
    </p:spTree>
    <p:extLst>
      <p:ext uri="{BB962C8B-B14F-4D97-AF65-F5344CB8AC3E}">
        <p14:creationId xmlns:p14="http://schemas.microsoft.com/office/powerpoint/2010/main" val="2480885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EA8E5E-406B-6448-B0A5-027611B8D438}"/>
              </a:ext>
            </a:extLst>
          </p:cNvPr>
          <p:cNvSpPr>
            <a:spLocks noGrp="1"/>
          </p:cNvSpPr>
          <p:nvPr>
            <p:ph type="title"/>
          </p:nvPr>
        </p:nvSpPr>
        <p:spPr>
          <a:xfrm>
            <a:off x="1141412" y="449282"/>
            <a:ext cx="9905998" cy="1478570"/>
          </a:xfrm>
        </p:spPr>
        <p:txBody>
          <a:bodyPr/>
          <a:lstStyle/>
          <a:p>
            <a:pPr algn="ctr"/>
            <a:r>
              <a:rPr lang="es-ES" b="1" dirty="0">
                <a:solidFill>
                  <a:schemeClr val="bg2"/>
                </a:solidFill>
              </a:rPr>
              <a:t>INTRODUCCIÓN</a:t>
            </a:r>
          </a:p>
        </p:txBody>
      </p:sp>
      <p:sp>
        <p:nvSpPr>
          <p:cNvPr id="3" name="Marcador de contenido 2">
            <a:extLst>
              <a:ext uri="{FF2B5EF4-FFF2-40B4-BE49-F238E27FC236}">
                <a16:creationId xmlns:a16="http://schemas.microsoft.com/office/drawing/2014/main" id="{44F14B1E-6533-1F40-81E5-D18CD1EC14B4}"/>
              </a:ext>
            </a:extLst>
          </p:cNvPr>
          <p:cNvSpPr>
            <a:spLocks noGrp="1"/>
          </p:cNvSpPr>
          <p:nvPr>
            <p:ph idx="1"/>
          </p:nvPr>
        </p:nvSpPr>
        <p:spPr>
          <a:xfrm>
            <a:off x="1141411" y="2725445"/>
            <a:ext cx="9905999" cy="2503503"/>
          </a:xfrm>
          <a:solidFill>
            <a:schemeClr val="accent2">
              <a:lumMod val="20000"/>
              <a:lumOff val="80000"/>
            </a:schemeClr>
          </a:solidFill>
        </p:spPr>
        <p:txBody>
          <a:bodyPr/>
          <a:lstStyle/>
          <a:p>
            <a:pPr marL="0" indent="0">
              <a:buNone/>
            </a:pPr>
            <a:r>
              <a:rPr lang="es-ES" dirty="0">
                <a:solidFill>
                  <a:schemeClr val="bg2"/>
                </a:solidFill>
              </a:rPr>
              <a:t>Durante este cuatrimestre hemos aprendido varios tipos de código para su posterior aplicación en la creación, diseño y desarrollo web, así como la creación desde cero de una base de datos, poder realizar consultas en éstas y finalmente establecer conexión entre ambas partes para que todo cobre sentido.</a:t>
            </a:r>
          </a:p>
          <a:p>
            <a:pPr marL="0" indent="0">
              <a:buNone/>
            </a:pPr>
            <a:endParaRPr lang="es-ES" dirty="0">
              <a:solidFill>
                <a:schemeClr val="bg2"/>
              </a:solidFill>
            </a:endParaRPr>
          </a:p>
        </p:txBody>
      </p:sp>
    </p:spTree>
    <p:extLst>
      <p:ext uri="{BB962C8B-B14F-4D97-AF65-F5344CB8AC3E}">
        <p14:creationId xmlns:p14="http://schemas.microsoft.com/office/powerpoint/2010/main" val="30288181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EA2FA9-FC01-4598-B6DF-4B40474460A5}"/>
              </a:ext>
            </a:extLst>
          </p:cNvPr>
          <p:cNvSpPr>
            <a:spLocks noGrp="1"/>
          </p:cNvSpPr>
          <p:nvPr>
            <p:ph type="title"/>
          </p:nvPr>
        </p:nvSpPr>
        <p:spPr>
          <a:xfrm>
            <a:off x="892838" y="-265271"/>
            <a:ext cx="9905998" cy="1478570"/>
          </a:xfrm>
        </p:spPr>
        <p:txBody>
          <a:bodyPr>
            <a:normAutofit/>
          </a:bodyPr>
          <a:lstStyle/>
          <a:p>
            <a:pPr algn="ctr"/>
            <a:r>
              <a:rPr lang="es-ES" sz="4400" b="1" dirty="0">
                <a:solidFill>
                  <a:schemeClr val="bg2"/>
                </a:solidFill>
              </a:rPr>
              <a:t>PÁGINA WEB: OTROS</a:t>
            </a:r>
          </a:p>
        </p:txBody>
      </p:sp>
      <p:pic>
        <p:nvPicPr>
          <p:cNvPr id="4" name="Marcador de contenido 3">
            <a:extLst>
              <a:ext uri="{FF2B5EF4-FFF2-40B4-BE49-F238E27FC236}">
                <a16:creationId xmlns:a16="http://schemas.microsoft.com/office/drawing/2014/main" id="{E7F183B1-EDF2-4981-ADC7-1C4EFBDD57C3}"/>
              </a:ext>
            </a:extLst>
          </p:cNvPr>
          <p:cNvPicPr>
            <a:picLocks noGrp="1" noChangeAspect="1"/>
          </p:cNvPicPr>
          <p:nvPr>
            <p:ph idx="1"/>
          </p:nvPr>
        </p:nvPicPr>
        <p:blipFill rotWithShape="1">
          <a:blip r:embed="rId2"/>
          <a:srcRect l="50000" t="13467" r="30700" b="74667"/>
          <a:stretch/>
        </p:blipFill>
        <p:spPr>
          <a:xfrm>
            <a:off x="892838" y="1156860"/>
            <a:ext cx="3529584" cy="1220655"/>
          </a:xfrm>
          <a:prstGeom prst="rect">
            <a:avLst/>
          </a:prstGeom>
        </p:spPr>
      </p:pic>
      <p:pic>
        <p:nvPicPr>
          <p:cNvPr id="5" name="Imagen 4">
            <a:extLst>
              <a:ext uri="{FF2B5EF4-FFF2-40B4-BE49-F238E27FC236}">
                <a16:creationId xmlns:a16="http://schemas.microsoft.com/office/drawing/2014/main" id="{0CAD1C8D-DA57-4ACB-B430-E5855F2EF762}"/>
              </a:ext>
            </a:extLst>
          </p:cNvPr>
          <p:cNvPicPr>
            <a:picLocks noChangeAspect="1"/>
          </p:cNvPicPr>
          <p:nvPr/>
        </p:nvPicPr>
        <p:blipFill rotWithShape="1">
          <a:blip r:embed="rId3"/>
          <a:srcRect l="50000" t="14326" r="29515" b="72556"/>
          <a:stretch/>
        </p:blipFill>
        <p:spPr>
          <a:xfrm>
            <a:off x="892838" y="3024357"/>
            <a:ext cx="3582098" cy="1290189"/>
          </a:xfrm>
          <a:prstGeom prst="rect">
            <a:avLst/>
          </a:prstGeom>
        </p:spPr>
      </p:pic>
      <p:sp>
        <p:nvSpPr>
          <p:cNvPr id="6" name="CuadroTexto 5">
            <a:extLst>
              <a:ext uri="{FF2B5EF4-FFF2-40B4-BE49-F238E27FC236}">
                <a16:creationId xmlns:a16="http://schemas.microsoft.com/office/drawing/2014/main" id="{FC5CCD83-3BCA-40A0-AE46-F0A1F65B4309}"/>
              </a:ext>
            </a:extLst>
          </p:cNvPr>
          <p:cNvSpPr txBox="1"/>
          <p:nvPr/>
        </p:nvSpPr>
        <p:spPr>
          <a:xfrm>
            <a:off x="5450889" y="991547"/>
            <a:ext cx="5745714" cy="646331"/>
          </a:xfrm>
          <a:prstGeom prst="rect">
            <a:avLst/>
          </a:prstGeom>
          <a:solidFill>
            <a:schemeClr val="accent2">
              <a:lumMod val="20000"/>
              <a:lumOff val="80000"/>
            </a:schemeClr>
          </a:solidFill>
        </p:spPr>
        <p:txBody>
          <a:bodyPr wrap="square" rtlCol="0">
            <a:spAutoFit/>
          </a:bodyPr>
          <a:lstStyle/>
          <a:p>
            <a:r>
              <a:rPr lang="es-ES" dirty="0">
                <a:solidFill>
                  <a:schemeClr val="bg2"/>
                </a:solidFill>
              </a:rPr>
              <a:t>Según te registres como hombre o mujer, tu icono de usuario será la silueta de un H o de una M.</a:t>
            </a:r>
          </a:p>
        </p:txBody>
      </p:sp>
      <p:pic>
        <p:nvPicPr>
          <p:cNvPr id="3" name="Imagen 2">
            <a:extLst>
              <a:ext uri="{FF2B5EF4-FFF2-40B4-BE49-F238E27FC236}">
                <a16:creationId xmlns:a16="http://schemas.microsoft.com/office/drawing/2014/main" id="{55497AEA-96C6-4103-A964-08FF08BDB4F1}"/>
              </a:ext>
            </a:extLst>
          </p:cNvPr>
          <p:cNvPicPr>
            <a:picLocks noChangeAspect="1"/>
          </p:cNvPicPr>
          <p:nvPr/>
        </p:nvPicPr>
        <p:blipFill rotWithShape="1">
          <a:blip r:embed="rId4"/>
          <a:srcRect l="4394" t="10505" r="46237" b="8552"/>
          <a:stretch/>
        </p:blipFill>
        <p:spPr>
          <a:xfrm>
            <a:off x="5485702" y="1993741"/>
            <a:ext cx="5745715" cy="4641610"/>
          </a:xfrm>
          <a:prstGeom prst="rect">
            <a:avLst/>
          </a:prstGeom>
        </p:spPr>
      </p:pic>
    </p:spTree>
    <p:extLst>
      <p:ext uri="{BB962C8B-B14F-4D97-AF65-F5344CB8AC3E}">
        <p14:creationId xmlns:p14="http://schemas.microsoft.com/office/powerpoint/2010/main" val="11020861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7A6163-DAB9-4580-B5B3-72DA4701CE6C}"/>
              </a:ext>
            </a:extLst>
          </p:cNvPr>
          <p:cNvSpPr>
            <a:spLocks noGrp="1"/>
          </p:cNvSpPr>
          <p:nvPr>
            <p:ph type="title"/>
          </p:nvPr>
        </p:nvSpPr>
        <p:spPr/>
        <p:txBody>
          <a:bodyPr>
            <a:normAutofit/>
          </a:bodyPr>
          <a:lstStyle/>
          <a:p>
            <a:pPr algn="ctr"/>
            <a:r>
              <a:rPr lang="es-ES" sz="4800" b="1" dirty="0">
                <a:solidFill>
                  <a:schemeClr val="bg2"/>
                </a:solidFill>
              </a:rPr>
              <a:t>PÁGINA WEB: OTROS II</a:t>
            </a:r>
            <a:endParaRPr lang="es-ES" sz="4800" b="1" dirty="0"/>
          </a:p>
        </p:txBody>
      </p:sp>
      <p:pic>
        <p:nvPicPr>
          <p:cNvPr id="4" name="Marcador de contenido 3">
            <a:extLst>
              <a:ext uri="{FF2B5EF4-FFF2-40B4-BE49-F238E27FC236}">
                <a16:creationId xmlns:a16="http://schemas.microsoft.com/office/drawing/2014/main" id="{AA262002-EB25-44CF-BDAF-DFCECB76F767}"/>
              </a:ext>
            </a:extLst>
          </p:cNvPr>
          <p:cNvPicPr>
            <a:picLocks noGrp="1" noChangeAspect="1"/>
          </p:cNvPicPr>
          <p:nvPr>
            <p:ph idx="1"/>
          </p:nvPr>
        </p:nvPicPr>
        <p:blipFill rotWithShape="1">
          <a:blip r:embed="rId2"/>
          <a:srcRect l="24982" t="12282" r="18562" b="4095"/>
          <a:stretch/>
        </p:blipFill>
        <p:spPr>
          <a:xfrm>
            <a:off x="6853561" y="2160710"/>
            <a:ext cx="4193850" cy="3911615"/>
          </a:xfrm>
          <a:prstGeom prst="rect">
            <a:avLst/>
          </a:prstGeom>
        </p:spPr>
      </p:pic>
      <p:pic>
        <p:nvPicPr>
          <p:cNvPr id="5" name="Imagen 4">
            <a:extLst>
              <a:ext uri="{FF2B5EF4-FFF2-40B4-BE49-F238E27FC236}">
                <a16:creationId xmlns:a16="http://schemas.microsoft.com/office/drawing/2014/main" id="{0DA944C9-50F3-4195-BC64-AE04B3A469B8}"/>
              </a:ext>
            </a:extLst>
          </p:cNvPr>
          <p:cNvPicPr>
            <a:picLocks noChangeAspect="1"/>
          </p:cNvPicPr>
          <p:nvPr/>
        </p:nvPicPr>
        <p:blipFill rotWithShape="1">
          <a:blip r:embed="rId3"/>
          <a:srcRect l="24814" t="14327" r="19611" b="11456"/>
          <a:stretch/>
        </p:blipFill>
        <p:spPr>
          <a:xfrm>
            <a:off x="1365177" y="2160710"/>
            <a:ext cx="4946846" cy="3911615"/>
          </a:xfrm>
          <a:prstGeom prst="rect">
            <a:avLst/>
          </a:prstGeom>
        </p:spPr>
      </p:pic>
    </p:spTree>
    <p:extLst>
      <p:ext uri="{BB962C8B-B14F-4D97-AF65-F5344CB8AC3E}">
        <p14:creationId xmlns:p14="http://schemas.microsoft.com/office/powerpoint/2010/main" val="13935212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A6DAB8-6A8D-497C-B618-9C17526AF89F}"/>
              </a:ext>
            </a:extLst>
          </p:cNvPr>
          <p:cNvSpPr>
            <a:spLocks noGrp="1"/>
          </p:cNvSpPr>
          <p:nvPr>
            <p:ph type="title"/>
          </p:nvPr>
        </p:nvSpPr>
        <p:spPr>
          <a:xfrm>
            <a:off x="1049049" y="406933"/>
            <a:ext cx="9905998" cy="1478570"/>
          </a:xfrm>
        </p:spPr>
        <p:txBody>
          <a:bodyPr>
            <a:normAutofit/>
          </a:bodyPr>
          <a:lstStyle/>
          <a:p>
            <a:pPr algn="ctr"/>
            <a:r>
              <a:rPr lang="es-ES" sz="4000" b="1" dirty="0">
                <a:solidFill>
                  <a:schemeClr val="bg2"/>
                </a:solidFill>
              </a:rPr>
              <a:t>¿Qué hacer si olvido mi usuario o contraseña?</a:t>
            </a:r>
          </a:p>
        </p:txBody>
      </p:sp>
      <p:pic>
        <p:nvPicPr>
          <p:cNvPr id="4" name="Marcador de contenido 3">
            <a:extLst>
              <a:ext uri="{FF2B5EF4-FFF2-40B4-BE49-F238E27FC236}">
                <a16:creationId xmlns:a16="http://schemas.microsoft.com/office/drawing/2014/main" id="{27200A67-DB82-4C70-82AB-64D3CC917C11}"/>
              </a:ext>
            </a:extLst>
          </p:cNvPr>
          <p:cNvPicPr>
            <a:picLocks noGrp="1" noChangeAspect="1"/>
          </p:cNvPicPr>
          <p:nvPr>
            <p:ph idx="1"/>
          </p:nvPr>
        </p:nvPicPr>
        <p:blipFill rotWithShape="1">
          <a:blip r:embed="rId2"/>
          <a:srcRect l="22111" t="12905" r="19999" b="22373"/>
          <a:stretch/>
        </p:blipFill>
        <p:spPr>
          <a:xfrm>
            <a:off x="1519499" y="1885503"/>
            <a:ext cx="8813259" cy="4503282"/>
          </a:xfrm>
          <a:prstGeom prst="rect">
            <a:avLst/>
          </a:prstGeom>
        </p:spPr>
      </p:pic>
      <p:pic>
        <p:nvPicPr>
          <p:cNvPr id="6" name="Gráfico 5" descr="Cursor">
            <a:extLst>
              <a:ext uri="{FF2B5EF4-FFF2-40B4-BE49-F238E27FC236}">
                <a16:creationId xmlns:a16="http://schemas.microsoft.com/office/drawing/2014/main" id="{D521B182-432C-4150-9E6C-35ABEEB67D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70097" y="4901748"/>
            <a:ext cx="914400" cy="914400"/>
          </a:xfrm>
          <a:prstGeom prst="rect">
            <a:avLst/>
          </a:prstGeom>
        </p:spPr>
      </p:pic>
    </p:spTree>
    <p:extLst>
      <p:ext uri="{BB962C8B-B14F-4D97-AF65-F5344CB8AC3E}">
        <p14:creationId xmlns:p14="http://schemas.microsoft.com/office/powerpoint/2010/main" val="28771415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6F2D31-88A6-468D-BCB9-B9AEE9FA0B67}"/>
              </a:ext>
            </a:extLst>
          </p:cNvPr>
          <p:cNvSpPr>
            <a:spLocks noGrp="1"/>
          </p:cNvSpPr>
          <p:nvPr>
            <p:ph type="title"/>
          </p:nvPr>
        </p:nvSpPr>
        <p:spPr>
          <a:xfrm>
            <a:off x="1143001" y="174635"/>
            <a:ext cx="9905998" cy="1478570"/>
          </a:xfrm>
        </p:spPr>
        <p:txBody>
          <a:bodyPr/>
          <a:lstStyle/>
          <a:p>
            <a:pPr algn="ctr"/>
            <a:r>
              <a:rPr lang="es-ES" b="1" dirty="0">
                <a:solidFill>
                  <a:schemeClr val="bg2"/>
                </a:solidFill>
              </a:rPr>
              <a:t>Si olvidaste tu usuario</a:t>
            </a:r>
          </a:p>
        </p:txBody>
      </p:sp>
      <p:pic>
        <p:nvPicPr>
          <p:cNvPr id="5" name="Imagen 4">
            <a:extLst>
              <a:ext uri="{FF2B5EF4-FFF2-40B4-BE49-F238E27FC236}">
                <a16:creationId xmlns:a16="http://schemas.microsoft.com/office/drawing/2014/main" id="{159FA404-A985-45CF-AF56-A029C4DD1B69}"/>
              </a:ext>
            </a:extLst>
          </p:cNvPr>
          <p:cNvPicPr>
            <a:picLocks noChangeAspect="1"/>
          </p:cNvPicPr>
          <p:nvPr/>
        </p:nvPicPr>
        <p:blipFill rotWithShape="1">
          <a:blip r:embed="rId2"/>
          <a:srcRect l="6144" t="13191" r="41725" b="3689"/>
          <a:stretch/>
        </p:blipFill>
        <p:spPr>
          <a:xfrm>
            <a:off x="1459245" y="1438182"/>
            <a:ext cx="3911746" cy="4410245"/>
          </a:xfrm>
          <a:prstGeom prst="rect">
            <a:avLst/>
          </a:prstGeom>
        </p:spPr>
      </p:pic>
      <p:pic>
        <p:nvPicPr>
          <p:cNvPr id="8" name="Imagen 7">
            <a:extLst>
              <a:ext uri="{FF2B5EF4-FFF2-40B4-BE49-F238E27FC236}">
                <a16:creationId xmlns:a16="http://schemas.microsoft.com/office/drawing/2014/main" id="{D3AB71C8-54E4-4378-9715-CD7799A71DAF}"/>
              </a:ext>
            </a:extLst>
          </p:cNvPr>
          <p:cNvPicPr>
            <a:picLocks noChangeAspect="1"/>
          </p:cNvPicPr>
          <p:nvPr/>
        </p:nvPicPr>
        <p:blipFill rotWithShape="1">
          <a:blip r:embed="rId3"/>
          <a:srcRect l="26809" t="17230" r="21651" b="56116"/>
          <a:stretch/>
        </p:blipFill>
        <p:spPr>
          <a:xfrm>
            <a:off x="6122310" y="2520591"/>
            <a:ext cx="4555971" cy="923330"/>
          </a:xfrm>
          <a:prstGeom prst="rect">
            <a:avLst/>
          </a:prstGeom>
        </p:spPr>
      </p:pic>
      <p:sp>
        <p:nvSpPr>
          <p:cNvPr id="9" name="CuadroTexto 8">
            <a:extLst>
              <a:ext uri="{FF2B5EF4-FFF2-40B4-BE49-F238E27FC236}">
                <a16:creationId xmlns:a16="http://schemas.microsoft.com/office/drawing/2014/main" id="{325445A6-0EF0-4CA7-8D6A-734E2A46E3C3}"/>
              </a:ext>
            </a:extLst>
          </p:cNvPr>
          <p:cNvSpPr txBox="1"/>
          <p:nvPr/>
        </p:nvSpPr>
        <p:spPr>
          <a:xfrm>
            <a:off x="6193679" y="1438183"/>
            <a:ext cx="4361859" cy="923330"/>
          </a:xfrm>
          <a:prstGeom prst="rect">
            <a:avLst/>
          </a:prstGeom>
          <a:solidFill>
            <a:schemeClr val="accent2">
              <a:lumMod val="20000"/>
              <a:lumOff val="80000"/>
            </a:schemeClr>
          </a:solidFill>
        </p:spPr>
        <p:txBody>
          <a:bodyPr wrap="square" rtlCol="0">
            <a:spAutoFit/>
          </a:bodyPr>
          <a:lstStyle/>
          <a:p>
            <a:r>
              <a:rPr lang="es-ES" dirty="0">
                <a:solidFill>
                  <a:schemeClr val="bg2"/>
                </a:solidFill>
              </a:rPr>
              <a:t>Si recuerdas los datos que introdujiste al regístrate, automáticamente se te proporcionará tu nombre de usuario</a:t>
            </a:r>
          </a:p>
        </p:txBody>
      </p:sp>
      <p:sp>
        <p:nvSpPr>
          <p:cNvPr id="10" name="CuadroTexto 9">
            <a:extLst>
              <a:ext uri="{FF2B5EF4-FFF2-40B4-BE49-F238E27FC236}">
                <a16:creationId xmlns:a16="http://schemas.microsoft.com/office/drawing/2014/main" id="{60E94276-3556-412E-BA10-3DE0196D4025}"/>
              </a:ext>
            </a:extLst>
          </p:cNvPr>
          <p:cNvSpPr txBox="1"/>
          <p:nvPr/>
        </p:nvSpPr>
        <p:spPr>
          <a:xfrm>
            <a:off x="6122310" y="3655417"/>
            <a:ext cx="4592751" cy="369332"/>
          </a:xfrm>
          <a:prstGeom prst="rect">
            <a:avLst/>
          </a:prstGeom>
          <a:solidFill>
            <a:schemeClr val="accent2">
              <a:lumMod val="20000"/>
              <a:lumOff val="80000"/>
            </a:schemeClr>
          </a:solidFill>
        </p:spPr>
        <p:txBody>
          <a:bodyPr wrap="square" rtlCol="0">
            <a:spAutoFit/>
          </a:bodyPr>
          <a:lstStyle/>
          <a:p>
            <a:r>
              <a:rPr lang="es-ES" dirty="0">
                <a:solidFill>
                  <a:schemeClr val="bg2"/>
                </a:solidFill>
              </a:rPr>
              <a:t>En caso contrario</a:t>
            </a:r>
          </a:p>
        </p:txBody>
      </p:sp>
      <p:pic>
        <p:nvPicPr>
          <p:cNvPr id="11" name="Imagen 10">
            <a:extLst>
              <a:ext uri="{FF2B5EF4-FFF2-40B4-BE49-F238E27FC236}">
                <a16:creationId xmlns:a16="http://schemas.microsoft.com/office/drawing/2014/main" id="{389E7510-45EC-4E1B-95F3-4B10E05FDA74}"/>
              </a:ext>
            </a:extLst>
          </p:cNvPr>
          <p:cNvPicPr>
            <a:picLocks noChangeAspect="1"/>
          </p:cNvPicPr>
          <p:nvPr/>
        </p:nvPicPr>
        <p:blipFill rotWithShape="1">
          <a:blip r:embed="rId4"/>
          <a:srcRect l="26141" t="17230" r="22014" b="37091"/>
          <a:stretch/>
        </p:blipFill>
        <p:spPr>
          <a:xfrm>
            <a:off x="6122311" y="4152372"/>
            <a:ext cx="4681814" cy="1696056"/>
          </a:xfrm>
          <a:prstGeom prst="rect">
            <a:avLst/>
          </a:prstGeom>
        </p:spPr>
      </p:pic>
    </p:spTree>
    <p:extLst>
      <p:ext uri="{BB962C8B-B14F-4D97-AF65-F5344CB8AC3E}">
        <p14:creationId xmlns:p14="http://schemas.microsoft.com/office/powerpoint/2010/main" val="14874085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340D24-4574-47CB-8AAF-14BE36E3A135}"/>
              </a:ext>
            </a:extLst>
          </p:cNvPr>
          <p:cNvSpPr>
            <a:spLocks noGrp="1"/>
          </p:cNvSpPr>
          <p:nvPr>
            <p:ph type="title"/>
          </p:nvPr>
        </p:nvSpPr>
        <p:spPr/>
        <p:txBody>
          <a:bodyPr/>
          <a:lstStyle/>
          <a:p>
            <a:pPr algn="ctr"/>
            <a:r>
              <a:rPr lang="es-ES" b="1" dirty="0">
                <a:solidFill>
                  <a:schemeClr val="bg2"/>
                </a:solidFill>
              </a:rPr>
              <a:t>Si olvidaste tu contraseña</a:t>
            </a:r>
          </a:p>
        </p:txBody>
      </p:sp>
      <p:pic>
        <p:nvPicPr>
          <p:cNvPr id="4" name="Marcador de contenido 3">
            <a:extLst>
              <a:ext uri="{FF2B5EF4-FFF2-40B4-BE49-F238E27FC236}">
                <a16:creationId xmlns:a16="http://schemas.microsoft.com/office/drawing/2014/main" id="{869001F8-7E61-423C-8140-A634CA119352}"/>
              </a:ext>
            </a:extLst>
          </p:cNvPr>
          <p:cNvPicPr>
            <a:picLocks noGrp="1" noChangeAspect="1"/>
          </p:cNvPicPr>
          <p:nvPr>
            <p:ph idx="1"/>
          </p:nvPr>
        </p:nvPicPr>
        <p:blipFill rotWithShape="1">
          <a:blip r:embed="rId2"/>
          <a:srcRect l="57125" t="19013" r="1866" b="29466"/>
          <a:stretch/>
        </p:blipFill>
        <p:spPr>
          <a:xfrm>
            <a:off x="1287963" y="2097088"/>
            <a:ext cx="3683532" cy="2195266"/>
          </a:xfrm>
          <a:prstGeom prst="rect">
            <a:avLst/>
          </a:prstGeom>
        </p:spPr>
      </p:pic>
      <p:sp>
        <p:nvSpPr>
          <p:cNvPr id="5" name="CuadroTexto 4">
            <a:extLst>
              <a:ext uri="{FF2B5EF4-FFF2-40B4-BE49-F238E27FC236}">
                <a16:creationId xmlns:a16="http://schemas.microsoft.com/office/drawing/2014/main" id="{4A012826-A0A4-42F0-806C-C5DE15E96B10}"/>
              </a:ext>
            </a:extLst>
          </p:cNvPr>
          <p:cNvSpPr txBox="1"/>
          <p:nvPr/>
        </p:nvSpPr>
        <p:spPr>
          <a:xfrm>
            <a:off x="5524566" y="4470564"/>
            <a:ext cx="5572852" cy="369332"/>
          </a:xfrm>
          <a:prstGeom prst="rect">
            <a:avLst/>
          </a:prstGeom>
          <a:solidFill>
            <a:schemeClr val="accent2">
              <a:lumMod val="20000"/>
              <a:lumOff val="80000"/>
            </a:schemeClr>
          </a:solidFill>
        </p:spPr>
        <p:txBody>
          <a:bodyPr wrap="square" rtlCol="0">
            <a:spAutoFit/>
          </a:bodyPr>
          <a:lstStyle/>
          <a:p>
            <a:r>
              <a:rPr lang="es-ES" dirty="0">
                <a:solidFill>
                  <a:schemeClr val="bg2"/>
                </a:solidFill>
              </a:rPr>
              <a:t>En caso contrario</a:t>
            </a:r>
          </a:p>
        </p:txBody>
      </p:sp>
      <p:sp>
        <p:nvSpPr>
          <p:cNvPr id="6" name="CuadroTexto 5">
            <a:extLst>
              <a:ext uri="{FF2B5EF4-FFF2-40B4-BE49-F238E27FC236}">
                <a16:creationId xmlns:a16="http://schemas.microsoft.com/office/drawing/2014/main" id="{2AF754BB-65E1-4DAB-A0A7-33C246E91AA2}"/>
              </a:ext>
            </a:extLst>
          </p:cNvPr>
          <p:cNvSpPr txBox="1"/>
          <p:nvPr/>
        </p:nvSpPr>
        <p:spPr>
          <a:xfrm>
            <a:off x="5570566" y="2022106"/>
            <a:ext cx="5526851" cy="369332"/>
          </a:xfrm>
          <a:prstGeom prst="rect">
            <a:avLst/>
          </a:prstGeom>
          <a:solidFill>
            <a:schemeClr val="accent2">
              <a:lumMod val="20000"/>
              <a:lumOff val="80000"/>
            </a:schemeClr>
          </a:solidFill>
        </p:spPr>
        <p:txBody>
          <a:bodyPr wrap="square" rtlCol="0">
            <a:spAutoFit/>
          </a:bodyPr>
          <a:lstStyle/>
          <a:p>
            <a:r>
              <a:rPr lang="es-ES" dirty="0">
                <a:solidFill>
                  <a:schemeClr val="bg2"/>
                </a:solidFill>
              </a:rPr>
              <a:t>Si recuerda el email que introdujiste al registrarte</a:t>
            </a:r>
          </a:p>
        </p:txBody>
      </p:sp>
      <p:pic>
        <p:nvPicPr>
          <p:cNvPr id="7" name="Imagen 6">
            <a:extLst>
              <a:ext uri="{FF2B5EF4-FFF2-40B4-BE49-F238E27FC236}">
                <a16:creationId xmlns:a16="http://schemas.microsoft.com/office/drawing/2014/main" id="{451DC564-1373-4949-814B-2E0AC38EA421}"/>
              </a:ext>
            </a:extLst>
          </p:cNvPr>
          <p:cNvPicPr>
            <a:picLocks noChangeAspect="1"/>
          </p:cNvPicPr>
          <p:nvPr/>
        </p:nvPicPr>
        <p:blipFill rotWithShape="1">
          <a:blip r:embed="rId3"/>
          <a:srcRect l="26577" t="15405" r="22087" b="13657"/>
          <a:stretch/>
        </p:blipFill>
        <p:spPr>
          <a:xfrm>
            <a:off x="5524566" y="2512572"/>
            <a:ext cx="5572852" cy="1772024"/>
          </a:xfrm>
          <a:prstGeom prst="rect">
            <a:avLst/>
          </a:prstGeom>
        </p:spPr>
      </p:pic>
      <p:pic>
        <p:nvPicPr>
          <p:cNvPr id="8" name="Imagen 7">
            <a:extLst>
              <a:ext uri="{FF2B5EF4-FFF2-40B4-BE49-F238E27FC236}">
                <a16:creationId xmlns:a16="http://schemas.microsoft.com/office/drawing/2014/main" id="{72A9B04B-4AD1-4A0C-A1C4-47FD36FDF31F}"/>
              </a:ext>
            </a:extLst>
          </p:cNvPr>
          <p:cNvPicPr>
            <a:picLocks noChangeAspect="1"/>
          </p:cNvPicPr>
          <p:nvPr/>
        </p:nvPicPr>
        <p:blipFill rotWithShape="1">
          <a:blip r:embed="rId4"/>
          <a:srcRect l="26796" t="16829" r="22088" b="51161"/>
          <a:stretch/>
        </p:blipFill>
        <p:spPr>
          <a:xfrm>
            <a:off x="5524565" y="5166975"/>
            <a:ext cx="5701435" cy="1145047"/>
          </a:xfrm>
          <a:prstGeom prst="rect">
            <a:avLst/>
          </a:prstGeom>
        </p:spPr>
      </p:pic>
    </p:spTree>
    <p:extLst>
      <p:ext uri="{BB962C8B-B14F-4D97-AF65-F5344CB8AC3E}">
        <p14:creationId xmlns:p14="http://schemas.microsoft.com/office/powerpoint/2010/main" val="6363241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BE60D1E-B094-4D21-87A7-990F888E2E18}"/>
              </a:ext>
            </a:extLst>
          </p:cNvPr>
          <p:cNvPicPr>
            <a:picLocks noChangeAspect="1"/>
          </p:cNvPicPr>
          <p:nvPr/>
        </p:nvPicPr>
        <p:blipFill rotWithShape="1">
          <a:blip r:embed="rId2"/>
          <a:srcRect l="16456" t="32801" r="17021" b="5890"/>
          <a:stretch/>
        </p:blipFill>
        <p:spPr>
          <a:xfrm>
            <a:off x="1896015" y="2213976"/>
            <a:ext cx="8135751" cy="4217716"/>
          </a:xfrm>
          <a:prstGeom prst="rect">
            <a:avLst/>
          </a:prstGeom>
        </p:spPr>
      </p:pic>
      <p:sp>
        <p:nvSpPr>
          <p:cNvPr id="2" name="Título 1">
            <a:extLst>
              <a:ext uri="{FF2B5EF4-FFF2-40B4-BE49-F238E27FC236}">
                <a16:creationId xmlns:a16="http://schemas.microsoft.com/office/drawing/2014/main" id="{028A2EA2-E646-4727-B16A-65FF6238537B}"/>
              </a:ext>
            </a:extLst>
          </p:cNvPr>
          <p:cNvSpPr>
            <a:spLocks noGrp="1"/>
          </p:cNvSpPr>
          <p:nvPr>
            <p:ph type="title"/>
          </p:nvPr>
        </p:nvSpPr>
        <p:spPr>
          <a:xfrm>
            <a:off x="2588473" y="654029"/>
            <a:ext cx="9905998" cy="1478570"/>
          </a:xfrm>
        </p:spPr>
        <p:txBody>
          <a:bodyPr>
            <a:normAutofit/>
          </a:bodyPr>
          <a:lstStyle/>
          <a:p>
            <a:r>
              <a:rPr lang="es-ES" sz="4400" b="1" dirty="0">
                <a:solidFill>
                  <a:schemeClr val="bg2"/>
                </a:solidFill>
              </a:rPr>
              <a:t>El email que se recibe es :</a:t>
            </a:r>
          </a:p>
        </p:txBody>
      </p:sp>
    </p:spTree>
    <p:extLst>
      <p:ext uri="{BB962C8B-B14F-4D97-AF65-F5344CB8AC3E}">
        <p14:creationId xmlns:p14="http://schemas.microsoft.com/office/powerpoint/2010/main" val="26621403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956C08-9D54-488F-9F48-900F0B66C4D0}"/>
              </a:ext>
            </a:extLst>
          </p:cNvPr>
          <p:cNvSpPr>
            <a:spLocks noGrp="1"/>
          </p:cNvSpPr>
          <p:nvPr>
            <p:ph type="title"/>
          </p:nvPr>
        </p:nvSpPr>
        <p:spPr>
          <a:xfrm>
            <a:off x="2565646" y="0"/>
            <a:ext cx="5596454" cy="637811"/>
          </a:xfrm>
        </p:spPr>
        <p:txBody>
          <a:bodyPr>
            <a:normAutofit/>
          </a:bodyPr>
          <a:lstStyle/>
          <a:p>
            <a:pPr algn="ctr"/>
            <a:r>
              <a:rPr lang="es-ES" b="1" dirty="0">
                <a:solidFill>
                  <a:schemeClr val="bg2"/>
                </a:solidFill>
              </a:rPr>
              <a:t>La función mail</a:t>
            </a:r>
          </a:p>
        </p:txBody>
      </p:sp>
      <p:cxnSp>
        <p:nvCxnSpPr>
          <p:cNvPr id="6" name="Conector recto 5">
            <a:extLst>
              <a:ext uri="{FF2B5EF4-FFF2-40B4-BE49-F238E27FC236}">
                <a16:creationId xmlns:a16="http://schemas.microsoft.com/office/drawing/2014/main" id="{C487B421-056E-4F18-9D3D-3EDE55BF059D}"/>
              </a:ext>
            </a:extLst>
          </p:cNvPr>
          <p:cNvCxnSpPr/>
          <p:nvPr/>
        </p:nvCxnSpPr>
        <p:spPr>
          <a:xfrm>
            <a:off x="834501" y="5246703"/>
            <a:ext cx="346229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8DBD4FC3-79F5-40A7-8A7F-AD5167A3500B}"/>
              </a:ext>
            </a:extLst>
          </p:cNvPr>
          <p:cNvSpPr txBox="1"/>
          <p:nvPr/>
        </p:nvSpPr>
        <p:spPr>
          <a:xfrm>
            <a:off x="834499" y="5438293"/>
            <a:ext cx="9898155" cy="1477328"/>
          </a:xfrm>
          <a:prstGeom prst="rect">
            <a:avLst/>
          </a:prstGeom>
          <a:solidFill>
            <a:schemeClr val="accent2">
              <a:lumMod val="20000"/>
              <a:lumOff val="80000"/>
            </a:schemeClr>
          </a:solidFill>
        </p:spPr>
        <p:txBody>
          <a:bodyPr wrap="square" rtlCol="0">
            <a:spAutoFit/>
          </a:bodyPr>
          <a:lstStyle/>
          <a:p>
            <a:r>
              <a:rPr lang="es-ES" dirty="0">
                <a:solidFill>
                  <a:schemeClr val="bg2"/>
                </a:solidFill>
              </a:rPr>
              <a:t>La función mail consta de 3 parámetros obligatorios y uno opcional. </a:t>
            </a:r>
          </a:p>
          <a:p>
            <a:pPr marL="285750" indent="-285750">
              <a:buFont typeface="Arial" panose="020B0604020202020204" pitchFamily="34" charset="0"/>
              <a:buChar char="•"/>
            </a:pPr>
            <a:r>
              <a:rPr lang="es-ES" dirty="0">
                <a:solidFill>
                  <a:schemeClr val="bg2"/>
                </a:solidFill>
              </a:rPr>
              <a:t>Email del destinatario. (obligatorio)</a:t>
            </a:r>
          </a:p>
          <a:p>
            <a:pPr marL="285750" indent="-285750">
              <a:buFont typeface="Arial" panose="020B0604020202020204" pitchFamily="34" charset="0"/>
              <a:buChar char="•"/>
            </a:pPr>
            <a:r>
              <a:rPr lang="es-ES" dirty="0">
                <a:solidFill>
                  <a:schemeClr val="bg2"/>
                </a:solidFill>
              </a:rPr>
              <a:t>Asunto. (obligatorio)</a:t>
            </a:r>
          </a:p>
          <a:p>
            <a:pPr marL="285750" indent="-285750">
              <a:buFont typeface="Arial" panose="020B0604020202020204" pitchFamily="34" charset="0"/>
              <a:buChar char="•"/>
            </a:pPr>
            <a:r>
              <a:rPr lang="es-ES" dirty="0">
                <a:solidFill>
                  <a:schemeClr val="bg2"/>
                </a:solidFill>
              </a:rPr>
              <a:t>Cuerpo del mensaje (obligatorio)</a:t>
            </a:r>
          </a:p>
          <a:p>
            <a:pPr marL="285750" indent="-285750">
              <a:buFont typeface="Arial" panose="020B0604020202020204" pitchFamily="34" charset="0"/>
              <a:buChar char="•"/>
            </a:pPr>
            <a:r>
              <a:rPr lang="es-ES" dirty="0">
                <a:solidFill>
                  <a:schemeClr val="bg2"/>
                </a:solidFill>
              </a:rPr>
              <a:t>Cabecera (opcional). Las cabeceras sirven para poder escribir el mensaje en formato </a:t>
            </a:r>
            <a:r>
              <a:rPr lang="es-ES" dirty="0" err="1">
                <a:solidFill>
                  <a:schemeClr val="bg2"/>
                </a:solidFill>
              </a:rPr>
              <a:t>html</a:t>
            </a:r>
            <a:endParaRPr lang="es-ES" dirty="0">
              <a:solidFill>
                <a:schemeClr val="bg2"/>
              </a:solidFill>
            </a:endParaRPr>
          </a:p>
        </p:txBody>
      </p:sp>
      <p:pic>
        <p:nvPicPr>
          <p:cNvPr id="8" name="Imagen 7">
            <a:extLst>
              <a:ext uri="{FF2B5EF4-FFF2-40B4-BE49-F238E27FC236}">
                <a16:creationId xmlns:a16="http://schemas.microsoft.com/office/drawing/2014/main" id="{0D2B2B32-302D-4263-8060-F9F732B9AD84}"/>
              </a:ext>
            </a:extLst>
          </p:cNvPr>
          <p:cNvPicPr>
            <a:picLocks noChangeAspect="1"/>
          </p:cNvPicPr>
          <p:nvPr/>
        </p:nvPicPr>
        <p:blipFill rotWithShape="1">
          <a:blip r:embed="rId2"/>
          <a:srcRect l="2803" t="10774" r="27955" b="9360"/>
          <a:stretch/>
        </p:blipFill>
        <p:spPr>
          <a:xfrm>
            <a:off x="834499" y="681043"/>
            <a:ext cx="9831387" cy="4714019"/>
          </a:xfrm>
          <a:prstGeom prst="rect">
            <a:avLst/>
          </a:prstGeom>
        </p:spPr>
      </p:pic>
    </p:spTree>
    <p:extLst>
      <p:ext uri="{BB962C8B-B14F-4D97-AF65-F5344CB8AC3E}">
        <p14:creationId xmlns:p14="http://schemas.microsoft.com/office/powerpoint/2010/main" val="19374612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1B1CBA-11AA-4E8F-A19D-A6AE9C177626}"/>
              </a:ext>
            </a:extLst>
          </p:cNvPr>
          <p:cNvSpPr>
            <a:spLocks noGrp="1"/>
          </p:cNvSpPr>
          <p:nvPr>
            <p:ph type="title"/>
          </p:nvPr>
        </p:nvSpPr>
        <p:spPr>
          <a:xfrm>
            <a:off x="1141413" y="-2919"/>
            <a:ext cx="9905998" cy="1478570"/>
          </a:xfrm>
        </p:spPr>
        <p:txBody>
          <a:bodyPr/>
          <a:lstStyle/>
          <a:p>
            <a:pPr algn="ctr"/>
            <a:r>
              <a:rPr lang="es-ES" b="1" dirty="0">
                <a:solidFill>
                  <a:schemeClr val="bg2"/>
                </a:solidFill>
              </a:rPr>
              <a:t>Problemas de la función mail</a:t>
            </a:r>
          </a:p>
        </p:txBody>
      </p:sp>
      <p:sp>
        <p:nvSpPr>
          <p:cNvPr id="3" name="Marcador de contenido 2">
            <a:extLst>
              <a:ext uri="{FF2B5EF4-FFF2-40B4-BE49-F238E27FC236}">
                <a16:creationId xmlns:a16="http://schemas.microsoft.com/office/drawing/2014/main" id="{62D7E1C2-CCE9-40C2-BCD6-4053678D9C5C}"/>
              </a:ext>
            </a:extLst>
          </p:cNvPr>
          <p:cNvSpPr>
            <a:spLocks noGrp="1"/>
          </p:cNvSpPr>
          <p:nvPr>
            <p:ph idx="1"/>
          </p:nvPr>
        </p:nvSpPr>
        <p:spPr>
          <a:xfrm>
            <a:off x="1052636" y="1147135"/>
            <a:ext cx="9905999" cy="5413464"/>
          </a:xfrm>
          <a:solidFill>
            <a:schemeClr val="accent2">
              <a:lumMod val="20000"/>
              <a:lumOff val="80000"/>
            </a:schemeClr>
          </a:solidFill>
        </p:spPr>
        <p:txBody>
          <a:bodyPr>
            <a:normAutofit/>
          </a:bodyPr>
          <a:lstStyle/>
          <a:p>
            <a:pPr marL="0" indent="0">
              <a:buNone/>
            </a:pPr>
            <a:r>
              <a:rPr lang="es-ES" dirty="0">
                <a:solidFill>
                  <a:schemeClr val="bg2"/>
                </a:solidFill>
              </a:rPr>
              <a:t>Si el host es privado no hay ningún tipo de problema, porque el proveedor proporciona el SMTP del host y la función funciona correctamente. </a:t>
            </a:r>
          </a:p>
          <a:p>
            <a:pPr marL="0" indent="0">
              <a:buNone/>
            </a:pPr>
            <a:r>
              <a:rPr lang="es-ES" dirty="0">
                <a:solidFill>
                  <a:schemeClr val="bg2"/>
                </a:solidFill>
              </a:rPr>
              <a:t>En un localhost la cosa se complica y tienes que descargar un servidor externo que te permita mandar email. En nuestro caso hemos descargados </a:t>
            </a:r>
            <a:r>
              <a:rPr lang="es-ES" dirty="0" err="1">
                <a:solidFill>
                  <a:schemeClr val="bg2"/>
                </a:solidFill>
              </a:rPr>
              <a:t>Postcard</a:t>
            </a:r>
            <a:r>
              <a:rPr lang="es-ES" dirty="0">
                <a:solidFill>
                  <a:schemeClr val="bg2"/>
                </a:solidFill>
              </a:rPr>
              <a:t> Server, este te proporciona su “código” de SMTP y tienes que encontrar, en tu pc, el archivo php.ini, y dentro de él cambiar el código SMTP de localhost al que has copiado del </a:t>
            </a:r>
            <a:r>
              <a:rPr lang="es-ES" dirty="0" err="1">
                <a:solidFill>
                  <a:schemeClr val="bg2"/>
                </a:solidFill>
              </a:rPr>
              <a:t>Poscard</a:t>
            </a:r>
            <a:r>
              <a:rPr lang="es-ES" dirty="0">
                <a:solidFill>
                  <a:schemeClr val="bg2"/>
                </a:solidFill>
              </a:rPr>
              <a:t> Server.</a:t>
            </a:r>
          </a:p>
          <a:p>
            <a:pPr marL="0" indent="0">
              <a:buNone/>
            </a:pPr>
            <a:r>
              <a:rPr lang="es-ES" dirty="0">
                <a:solidFill>
                  <a:schemeClr val="bg2"/>
                </a:solidFill>
              </a:rPr>
              <a:t>Una vez que el usuario envía la petición de contraseña el email no se envía automáticamente, sino que nosotros lo recibimos al PS, y desde el servidor externo le tenemos que dar a enviar.</a:t>
            </a:r>
          </a:p>
          <a:p>
            <a:pPr marL="0" indent="0">
              <a:buNone/>
            </a:pPr>
            <a:r>
              <a:rPr lang="es-ES" dirty="0">
                <a:solidFill>
                  <a:schemeClr val="bg2"/>
                </a:solidFill>
              </a:rPr>
              <a:t>En conclusión, la función mail no es buena para servidores locales.</a:t>
            </a:r>
          </a:p>
          <a:p>
            <a:pPr marL="0" indent="0">
              <a:buNone/>
            </a:pPr>
            <a:endParaRPr lang="es-ES" dirty="0">
              <a:solidFill>
                <a:schemeClr val="bg2"/>
              </a:solidFill>
            </a:endParaRPr>
          </a:p>
          <a:p>
            <a:pPr marL="0" indent="0">
              <a:buNone/>
            </a:pPr>
            <a:endParaRPr lang="es-ES" dirty="0">
              <a:solidFill>
                <a:schemeClr val="bg2"/>
              </a:solidFill>
            </a:endParaRPr>
          </a:p>
        </p:txBody>
      </p:sp>
    </p:spTree>
    <p:extLst>
      <p:ext uri="{BB962C8B-B14F-4D97-AF65-F5344CB8AC3E}">
        <p14:creationId xmlns:p14="http://schemas.microsoft.com/office/powerpoint/2010/main" val="31505967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43B91A-D0C5-4358-8049-47B65DD9C2EA}"/>
              </a:ext>
            </a:extLst>
          </p:cNvPr>
          <p:cNvSpPr>
            <a:spLocks noGrp="1"/>
          </p:cNvSpPr>
          <p:nvPr>
            <p:ph type="title"/>
          </p:nvPr>
        </p:nvSpPr>
        <p:spPr>
          <a:xfrm>
            <a:off x="1141413" y="618518"/>
            <a:ext cx="10222004" cy="1478570"/>
          </a:xfrm>
        </p:spPr>
        <p:txBody>
          <a:bodyPr/>
          <a:lstStyle/>
          <a:p>
            <a:r>
              <a:rPr lang="es-ES" b="1" dirty="0">
                <a:solidFill>
                  <a:schemeClr val="bg2"/>
                </a:solidFill>
              </a:rPr>
              <a:t>Una opción para arreglar este problema es</a:t>
            </a:r>
          </a:p>
        </p:txBody>
      </p:sp>
      <p:sp>
        <p:nvSpPr>
          <p:cNvPr id="3" name="Marcador de contenido 2">
            <a:extLst>
              <a:ext uri="{FF2B5EF4-FFF2-40B4-BE49-F238E27FC236}">
                <a16:creationId xmlns:a16="http://schemas.microsoft.com/office/drawing/2014/main" id="{13719A7E-79A1-47BC-AA44-21DFBC0DDE58}"/>
              </a:ext>
            </a:extLst>
          </p:cNvPr>
          <p:cNvSpPr>
            <a:spLocks noGrp="1"/>
          </p:cNvSpPr>
          <p:nvPr>
            <p:ph idx="1"/>
          </p:nvPr>
        </p:nvSpPr>
        <p:spPr>
          <a:solidFill>
            <a:schemeClr val="accent2">
              <a:lumMod val="20000"/>
              <a:lumOff val="80000"/>
            </a:schemeClr>
          </a:solidFill>
        </p:spPr>
        <p:txBody>
          <a:bodyPr>
            <a:normAutofit fontScale="92500"/>
          </a:bodyPr>
          <a:lstStyle/>
          <a:p>
            <a:r>
              <a:rPr lang="es-ES" dirty="0" err="1">
                <a:solidFill>
                  <a:schemeClr val="bg2"/>
                </a:solidFill>
              </a:rPr>
              <a:t>PHPMailer</a:t>
            </a:r>
            <a:endParaRPr lang="es-ES" dirty="0">
              <a:solidFill>
                <a:schemeClr val="bg2"/>
              </a:solidFill>
            </a:endParaRPr>
          </a:p>
          <a:p>
            <a:pPr marL="0" indent="0">
              <a:buNone/>
            </a:pPr>
            <a:r>
              <a:rPr lang="es-ES" dirty="0">
                <a:solidFill>
                  <a:schemeClr val="bg2"/>
                </a:solidFill>
              </a:rPr>
              <a:t>Que te permite enviar email desde un correo electrónico privado. Es decir, puedes acerté una cuenta email exclusivamente para la página web. Ahora bien, dicha función te pide el email y la contraseña del email emisor. Por tanto, si estás trabajando </a:t>
            </a:r>
            <a:r>
              <a:rPr lang="es-ES">
                <a:solidFill>
                  <a:schemeClr val="bg2"/>
                </a:solidFill>
              </a:rPr>
              <a:t>como localhost, </a:t>
            </a:r>
            <a:r>
              <a:rPr lang="es-ES" dirty="0">
                <a:solidFill>
                  <a:schemeClr val="bg2"/>
                </a:solidFill>
              </a:rPr>
              <a:t>es  una opción bastante vulnerable.</a:t>
            </a:r>
          </a:p>
          <a:p>
            <a:pPr marL="0" indent="0">
              <a:buNone/>
            </a:pPr>
            <a:r>
              <a:rPr lang="es-ES" dirty="0">
                <a:solidFill>
                  <a:schemeClr val="bg2"/>
                </a:solidFill>
              </a:rPr>
              <a:t>Te asegura que los emails se envían. Pero cualquier persona que pueda acceder a través del localhost al código de esta página, puede tener acceso a la cuenta de correo electrónico y por consiguiente, a cada email que se haya enviado.</a:t>
            </a:r>
          </a:p>
        </p:txBody>
      </p:sp>
    </p:spTree>
    <p:extLst>
      <p:ext uri="{BB962C8B-B14F-4D97-AF65-F5344CB8AC3E}">
        <p14:creationId xmlns:p14="http://schemas.microsoft.com/office/powerpoint/2010/main" val="2563474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EA8E5E-406B-6448-B0A5-027611B8D438}"/>
              </a:ext>
            </a:extLst>
          </p:cNvPr>
          <p:cNvSpPr>
            <a:spLocks noGrp="1"/>
          </p:cNvSpPr>
          <p:nvPr>
            <p:ph type="title"/>
          </p:nvPr>
        </p:nvSpPr>
        <p:spPr>
          <a:xfrm>
            <a:off x="1141412" y="449282"/>
            <a:ext cx="9905998" cy="1478570"/>
          </a:xfrm>
        </p:spPr>
        <p:txBody>
          <a:bodyPr>
            <a:normAutofit/>
          </a:bodyPr>
          <a:lstStyle/>
          <a:p>
            <a:pPr algn="ctr"/>
            <a:r>
              <a:rPr lang="es-ES" sz="4800" b="1" dirty="0">
                <a:solidFill>
                  <a:schemeClr val="bg2"/>
                </a:solidFill>
              </a:rPr>
              <a:t>INTRODUCCIÓN</a:t>
            </a:r>
          </a:p>
        </p:txBody>
      </p:sp>
      <p:sp>
        <p:nvSpPr>
          <p:cNvPr id="3" name="Marcador de contenido 2">
            <a:extLst>
              <a:ext uri="{FF2B5EF4-FFF2-40B4-BE49-F238E27FC236}">
                <a16:creationId xmlns:a16="http://schemas.microsoft.com/office/drawing/2014/main" id="{44F14B1E-6533-1F40-81E5-D18CD1EC14B4}"/>
              </a:ext>
            </a:extLst>
          </p:cNvPr>
          <p:cNvSpPr>
            <a:spLocks noGrp="1"/>
          </p:cNvSpPr>
          <p:nvPr>
            <p:ph idx="1"/>
          </p:nvPr>
        </p:nvSpPr>
        <p:spPr>
          <a:xfrm>
            <a:off x="1141413" y="1927851"/>
            <a:ext cx="4238110" cy="4247317"/>
          </a:xfrm>
          <a:solidFill>
            <a:schemeClr val="accent2">
              <a:lumMod val="20000"/>
              <a:lumOff val="80000"/>
            </a:schemeClr>
          </a:solidFill>
        </p:spPr>
        <p:txBody>
          <a:bodyPr>
            <a:normAutofit/>
          </a:bodyPr>
          <a:lstStyle/>
          <a:p>
            <a:pPr marL="0" indent="0">
              <a:buNone/>
            </a:pPr>
            <a:r>
              <a:rPr lang="es-ES" dirty="0">
                <a:solidFill>
                  <a:schemeClr val="bg2"/>
                </a:solidFill>
              </a:rPr>
              <a:t>Para la parte de programación web hemos aprendido:</a:t>
            </a:r>
          </a:p>
          <a:p>
            <a:pPr lvl="1" algn="just"/>
            <a:r>
              <a:rPr lang="es-ES" sz="2400" dirty="0">
                <a:solidFill>
                  <a:schemeClr val="bg2"/>
                </a:solidFill>
              </a:rPr>
              <a:t>HTML</a:t>
            </a:r>
          </a:p>
          <a:p>
            <a:pPr lvl="1" algn="just"/>
            <a:r>
              <a:rPr lang="es-ES" sz="2400" dirty="0">
                <a:solidFill>
                  <a:schemeClr val="bg2"/>
                </a:solidFill>
              </a:rPr>
              <a:t>JavaScript</a:t>
            </a:r>
          </a:p>
          <a:p>
            <a:pPr lvl="1" algn="just"/>
            <a:r>
              <a:rPr lang="es-ES" sz="2400" dirty="0">
                <a:solidFill>
                  <a:schemeClr val="bg2"/>
                </a:solidFill>
              </a:rPr>
              <a:t>Estilo CSS</a:t>
            </a:r>
          </a:p>
          <a:p>
            <a:pPr lvl="1" algn="just"/>
            <a:r>
              <a:rPr lang="es-ES" sz="2400" dirty="0">
                <a:solidFill>
                  <a:schemeClr val="bg2"/>
                </a:solidFill>
              </a:rPr>
              <a:t>JQUERY</a:t>
            </a:r>
          </a:p>
          <a:p>
            <a:pPr lvl="1" algn="just"/>
            <a:r>
              <a:rPr lang="es-ES" sz="2400" dirty="0">
                <a:solidFill>
                  <a:schemeClr val="bg2"/>
                </a:solidFill>
              </a:rPr>
              <a:t>PHP</a:t>
            </a:r>
          </a:p>
          <a:p>
            <a:pPr marL="0" indent="0">
              <a:buNone/>
            </a:pPr>
            <a:endParaRPr lang="es-ES" dirty="0"/>
          </a:p>
          <a:p>
            <a:pPr marL="0" indent="0">
              <a:buNone/>
            </a:pPr>
            <a:endParaRPr lang="es-ES" dirty="0"/>
          </a:p>
        </p:txBody>
      </p:sp>
      <p:sp>
        <p:nvSpPr>
          <p:cNvPr id="4" name="Marcador de contenido 2">
            <a:extLst>
              <a:ext uri="{FF2B5EF4-FFF2-40B4-BE49-F238E27FC236}">
                <a16:creationId xmlns:a16="http://schemas.microsoft.com/office/drawing/2014/main" id="{759B605F-43D3-CB41-A4B5-DE20BBB6D4EC}"/>
              </a:ext>
            </a:extLst>
          </p:cNvPr>
          <p:cNvSpPr txBox="1">
            <a:spLocks/>
          </p:cNvSpPr>
          <p:nvPr/>
        </p:nvSpPr>
        <p:spPr>
          <a:xfrm>
            <a:off x="6094411" y="1918045"/>
            <a:ext cx="4238110" cy="4247317"/>
          </a:xfrm>
          <a:prstGeom prst="rect">
            <a:avLst/>
          </a:prstGeom>
          <a:solidFill>
            <a:schemeClr val="accent2">
              <a:lumMod val="20000"/>
              <a:lumOff val="8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s-ES" dirty="0">
                <a:solidFill>
                  <a:schemeClr val="bg2"/>
                </a:solidFill>
              </a:rPr>
              <a:t>Para la parte de BBDD hemos utilizado para su creación y conexión:</a:t>
            </a:r>
          </a:p>
          <a:p>
            <a:pPr lvl="1"/>
            <a:r>
              <a:rPr lang="es-ES" sz="2400" dirty="0" err="1">
                <a:solidFill>
                  <a:schemeClr val="bg2"/>
                </a:solidFill>
              </a:rPr>
              <a:t>MySQL</a:t>
            </a:r>
            <a:r>
              <a:rPr lang="es-ES" sz="2400" dirty="0">
                <a:solidFill>
                  <a:schemeClr val="bg2"/>
                </a:solidFill>
              </a:rPr>
              <a:t> </a:t>
            </a:r>
            <a:r>
              <a:rPr lang="es-ES" sz="2400" dirty="0" err="1">
                <a:solidFill>
                  <a:schemeClr val="bg2"/>
                </a:solidFill>
              </a:rPr>
              <a:t>WorkBench</a:t>
            </a:r>
            <a:endParaRPr lang="es-ES" sz="2400" dirty="0">
              <a:solidFill>
                <a:schemeClr val="bg2"/>
              </a:solidFill>
            </a:endParaRPr>
          </a:p>
          <a:p>
            <a:pPr lvl="1"/>
            <a:r>
              <a:rPr lang="es-ES" sz="2400" dirty="0" err="1">
                <a:solidFill>
                  <a:schemeClr val="bg2"/>
                </a:solidFill>
              </a:rPr>
              <a:t>PhpMyAdmin</a:t>
            </a:r>
            <a:endParaRPr lang="es-ES" sz="2400" dirty="0">
              <a:solidFill>
                <a:schemeClr val="bg2"/>
              </a:solidFill>
            </a:endParaRPr>
          </a:p>
          <a:p>
            <a:pPr marL="0" indent="0">
              <a:buNone/>
            </a:pPr>
            <a:endParaRPr lang="es-ES" dirty="0"/>
          </a:p>
          <a:p>
            <a:pPr marL="0" indent="0">
              <a:buFont typeface="Arial" panose="020B0604020202020204" pitchFamily="34" charset="0"/>
              <a:buNone/>
            </a:pPr>
            <a:endParaRPr lang="es-ES" dirty="0"/>
          </a:p>
        </p:txBody>
      </p:sp>
    </p:spTree>
    <p:extLst>
      <p:ext uri="{BB962C8B-B14F-4D97-AF65-F5344CB8AC3E}">
        <p14:creationId xmlns:p14="http://schemas.microsoft.com/office/powerpoint/2010/main" val="761265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E02298-CE11-1746-B182-F7ADAFBA1306}"/>
              </a:ext>
            </a:extLst>
          </p:cNvPr>
          <p:cNvSpPr>
            <a:spLocks noGrp="1"/>
          </p:cNvSpPr>
          <p:nvPr>
            <p:ph type="title"/>
          </p:nvPr>
        </p:nvSpPr>
        <p:spPr/>
        <p:txBody>
          <a:bodyPr>
            <a:normAutofit/>
          </a:bodyPr>
          <a:lstStyle/>
          <a:p>
            <a:pPr algn="ctr"/>
            <a:r>
              <a:rPr lang="es-ES" sz="4400" b="1" dirty="0">
                <a:solidFill>
                  <a:schemeClr val="bg2"/>
                </a:solidFill>
              </a:rPr>
              <a:t>Objetivos</a:t>
            </a:r>
          </a:p>
        </p:txBody>
      </p:sp>
      <p:sp>
        <p:nvSpPr>
          <p:cNvPr id="3" name="Marcador de contenido 2">
            <a:extLst>
              <a:ext uri="{FF2B5EF4-FFF2-40B4-BE49-F238E27FC236}">
                <a16:creationId xmlns:a16="http://schemas.microsoft.com/office/drawing/2014/main" id="{3C78F48F-CCC5-DB4E-818D-61B454812BC1}"/>
              </a:ext>
            </a:extLst>
          </p:cNvPr>
          <p:cNvSpPr>
            <a:spLocks noGrp="1"/>
          </p:cNvSpPr>
          <p:nvPr>
            <p:ph idx="1"/>
          </p:nvPr>
        </p:nvSpPr>
        <p:spPr>
          <a:solidFill>
            <a:schemeClr val="accent2">
              <a:lumMod val="20000"/>
              <a:lumOff val="80000"/>
            </a:schemeClr>
          </a:solidFill>
        </p:spPr>
        <p:txBody>
          <a:bodyPr>
            <a:normAutofit/>
          </a:bodyPr>
          <a:lstStyle/>
          <a:p>
            <a:r>
              <a:rPr lang="es-ES" dirty="0">
                <a:solidFill>
                  <a:schemeClr val="bg2"/>
                </a:solidFill>
              </a:rPr>
              <a:t>Poner en práctica todos los conocimientos adquiridos durante el curso en la asignatura.</a:t>
            </a:r>
          </a:p>
          <a:p>
            <a:r>
              <a:rPr lang="es-ES" dirty="0">
                <a:solidFill>
                  <a:schemeClr val="bg2"/>
                </a:solidFill>
              </a:rPr>
              <a:t>Nos enfocamos principalmente en:</a:t>
            </a:r>
          </a:p>
          <a:p>
            <a:pPr lvl="1"/>
            <a:r>
              <a:rPr lang="es-ES" dirty="0">
                <a:solidFill>
                  <a:schemeClr val="bg2"/>
                </a:solidFill>
              </a:rPr>
              <a:t>JQUERY</a:t>
            </a:r>
          </a:p>
          <a:p>
            <a:pPr lvl="1"/>
            <a:r>
              <a:rPr lang="es-ES" dirty="0">
                <a:solidFill>
                  <a:schemeClr val="bg2"/>
                </a:solidFill>
              </a:rPr>
              <a:t>PHP</a:t>
            </a:r>
          </a:p>
          <a:p>
            <a:r>
              <a:rPr lang="es-ES" dirty="0">
                <a:solidFill>
                  <a:schemeClr val="bg2"/>
                </a:solidFill>
              </a:rPr>
              <a:t>Veremos ejemplos de su uso y posteriormente aplicados a nuestra propia página web.</a:t>
            </a:r>
          </a:p>
        </p:txBody>
      </p:sp>
    </p:spTree>
    <p:extLst>
      <p:ext uri="{BB962C8B-B14F-4D97-AF65-F5344CB8AC3E}">
        <p14:creationId xmlns:p14="http://schemas.microsoft.com/office/powerpoint/2010/main" val="2131681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5F9E10-1214-954A-B311-81FE43CF43B8}"/>
              </a:ext>
            </a:extLst>
          </p:cNvPr>
          <p:cNvSpPr>
            <a:spLocks noGrp="1"/>
          </p:cNvSpPr>
          <p:nvPr>
            <p:ph type="title"/>
          </p:nvPr>
        </p:nvSpPr>
        <p:spPr>
          <a:xfrm>
            <a:off x="1141412" y="96003"/>
            <a:ext cx="9905998" cy="1478570"/>
          </a:xfrm>
        </p:spPr>
        <p:txBody>
          <a:bodyPr>
            <a:normAutofit/>
          </a:bodyPr>
          <a:lstStyle/>
          <a:p>
            <a:pPr algn="ctr"/>
            <a:r>
              <a:rPr lang="es-ES" sz="6600" b="1" dirty="0">
                <a:solidFill>
                  <a:schemeClr val="bg2"/>
                </a:solidFill>
              </a:rPr>
              <a:t>JQUERY</a:t>
            </a:r>
          </a:p>
        </p:txBody>
      </p:sp>
      <p:sp>
        <p:nvSpPr>
          <p:cNvPr id="3" name="Marcador de contenido 2">
            <a:extLst>
              <a:ext uri="{FF2B5EF4-FFF2-40B4-BE49-F238E27FC236}">
                <a16:creationId xmlns:a16="http://schemas.microsoft.com/office/drawing/2014/main" id="{01AD5A7A-3E68-2343-8CF8-0A074FF90358}"/>
              </a:ext>
            </a:extLst>
          </p:cNvPr>
          <p:cNvSpPr>
            <a:spLocks noGrp="1"/>
          </p:cNvSpPr>
          <p:nvPr>
            <p:ph idx="1"/>
          </p:nvPr>
        </p:nvSpPr>
        <p:spPr>
          <a:xfrm>
            <a:off x="1141412" y="1453840"/>
            <a:ext cx="9905999" cy="4709453"/>
          </a:xfrm>
          <a:solidFill>
            <a:schemeClr val="accent2">
              <a:lumMod val="20000"/>
              <a:lumOff val="80000"/>
            </a:schemeClr>
          </a:solidFill>
        </p:spPr>
        <p:txBody>
          <a:bodyPr>
            <a:normAutofit fontScale="92500" lnSpcReduction="10000"/>
          </a:bodyPr>
          <a:lstStyle/>
          <a:p>
            <a:r>
              <a:rPr lang="es-ES" dirty="0">
                <a:solidFill>
                  <a:schemeClr val="bg2"/>
                </a:solidFill>
              </a:rPr>
              <a:t>CHANGE:</a:t>
            </a:r>
          </a:p>
          <a:p>
            <a:pPr marL="0" indent="0">
              <a:buNone/>
            </a:pPr>
            <a:r>
              <a:rPr lang="es-ES" dirty="0">
                <a:solidFill>
                  <a:schemeClr val="bg2"/>
                </a:solidFill>
              </a:rPr>
              <a:t>	La función CHANGE puede interactuar con cualquier elemento que 	contenga un valor y que este valor pueda verse alterado en cualquier 	momento.</a:t>
            </a:r>
          </a:p>
          <a:p>
            <a:pPr marL="0" indent="0">
              <a:buNone/>
            </a:pPr>
            <a:r>
              <a:rPr lang="es-ES" dirty="0">
                <a:solidFill>
                  <a:schemeClr val="bg2"/>
                </a:solidFill>
              </a:rPr>
              <a:t>	</a:t>
            </a:r>
            <a:r>
              <a:rPr lang="es-ES" dirty="0">
                <a:solidFill>
                  <a:schemeClr val="bg2"/>
                </a:solidFill>
                <a:hlinkClick r:id="rId2"/>
              </a:rPr>
              <a:t>(Véase ejemplo1.html)</a:t>
            </a:r>
            <a:endParaRPr lang="es-ES" dirty="0">
              <a:solidFill>
                <a:schemeClr val="bg2"/>
              </a:solidFill>
            </a:endParaRPr>
          </a:p>
          <a:p>
            <a:r>
              <a:rPr lang="es-ES" dirty="0">
                <a:solidFill>
                  <a:schemeClr val="bg2"/>
                </a:solidFill>
              </a:rPr>
              <a:t>FOCUS:</a:t>
            </a:r>
          </a:p>
          <a:p>
            <a:pPr marL="0" indent="0">
              <a:buNone/>
            </a:pPr>
            <a:r>
              <a:rPr lang="es-ES" dirty="0">
                <a:solidFill>
                  <a:schemeClr val="bg2"/>
                </a:solidFill>
              </a:rPr>
              <a:t>	La función FOCUS IN/OUT actúa cuando uno o varios elementos 	pierden/ganan el </a:t>
            </a:r>
            <a:r>
              <a:rPr lang="es-ES" dirty="0" err="1">
                <a:solidFill>
                  <a:schemeClr val="bg2"/>
                </a:solidFill>
              </a:rPr>
              <a:t>focus</a:t>
            </a:r>
            <a:r>
              <a:rPr lang="es-ES" dirty="0">
                <a:solidFill>
                  <a:schemeClr val="bg2"/>
                </a:solidFill>
              </a:rPr>
              <a:t>, aplicándose en las celdas una determinada función, 	ya sea una función creada para algo en concreto, cambio de estilo, etc.</a:t>
            </a:r>
          </a:p>
          <a:p>
            <a:pPr marL="0" indent="0">
              <a:buNone/>
            </a:pPr>
            <a:r>
              <a:rPr lang="es-ES" dirty="0">
                <a:solidFill>
                  <a:schemeClr val="bg2"/>
                </a:solidFill>
              </a:rPr>
              <a:t>	</a:t>
            </a:r>
            <a:r>
              <a:rPr lang="es-ES" dirty="0">
                <a:solidFill>
                  <a:schemeClr val="bg2"/>
                </a:solidFill>
                <a:hlinkClick r:id="rId2"/>
              </a:rPr>
              <a:t>(Véase ejemplo2.html)</a:t>
            </a:r>
            <a:endParaRPr lang="es-ES" dirty="0">
              <a:solidFill>
                <a:schemeClr val="bg2"/>
              </a:solidFill>
            </a:endParaRPr>
          </a:p>
        </p:txBody>
      </p:sp>
      <p:sp>
        <p:nvSpPr>
          <p:cNvPr id="4" name="Marcador de contenido 2">
            <a:extLst>
              <a:ext uri="{FF2B5EF4-FFF2-40B4-BE49-F238E27FC236}">
                <a16:creationId xmlns:a16="http://schemas.microsoft.com/office/drawing/2014/main" id="{297E21B2-60A8-4159-AE9E-CC193137463B}"/>
              </a:ext>
            </a:extLst>
          </p:cNvPr>
          <p:cNvSpPr txBox="1">
            <a:spLocks/>
          </p:cNvSpPr>
          <p:nvPr/>
        </p:nvSpPr>
        <p:spPr>
          <a:xfrm>
            <a:off x="1141411" y="1453840"/>
            <a:ext cx="9905999" cy="4709453"/>
          </a:xfrm>
          <a:prstGeom prst="rect">
            <a:avLst/>
          </a:prstGeom>
          <a:solidFill>
            <a:schemeClr val="accent2">
              <a:lumMod val="20000"/>
              <a:lumOff val="80000"/>
            </a:schemeClr>
          </a:solid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s-ES" dirty="0">
                <a:solidFill>
                  <a:schemeClr val="bg2"/>
                </a:solidFill>
              </a:rPr>
              <a:t>CHANGE:</a:t>
            </a:r>
          </a:p>
          <a:p>
            <a:pPr marL="0" indent="0">
              <a:buFont typeface="Arial" panose="020B0604020202020204" pitchFamily="34" charset="0"/>
              <a:buNone/>
            </a:pPr>
            <a:r>
              <a:rPr lang="es-ES" dirty="0">
                <a:solidFill>
                  <a:schemeClr val="bg2"/>
                </a:solidFill>
              </a:rPr>
              <a:t>	La función CHANGE puede interactuar con cualquier elemento que 	contenga un valor y que este valor pueda verse alterado en cualquier 	momento.</a:t>
            </a:r>
          </a:p>
          <a:p>
            <a:pPr marL="0" indent="0">
              <a:buFont typeface="Arial" panose="020B0604020202020204" pitchFamily="34" charset="0"/>
              <a:buNone/>
            </a:pPr>
            <a:r>
              <a:rPr lang="es-ES" dirty="0">
                <a:solidFill>
                  <a:schemeClr val="bg2"/>
                </a:solidFill>
              </a:rPr>
              <a:t>	</a:t>
            </a:r>
            <a:r>
              <a:rPr lang="es-ES" dirty="0">
                <a:solidFill>
                  <a:schemeClr val="tx2">
                    <a:lumMod val="50000"/>
                  </a:schemeClr>
                </a:solidFill>
                <a:hlinkClick r:id="rId2">
                  <a:extLst>
                    <a:ext uri="{A12FA001-AC4F-418D-AE19-62706E023703}">
                      <ahyp:hlinkClr xmlns:ahyp="http://schemas.microsoft.com/office/drawing/2018/hyperlinkcolor" val="tx"/>
                    </a:ext>
                  </a:extLst>
                </a:hlinkClick>
              </a:rPr>
              <a:t>(Véase ejemplo1.html)</a:t>
            </a:r>
            <a:endParaRPr lang="es-ES" dirty="0">
              <a:solidFill>
                <a:schemeClr val="tx2">
                  <a:lumMod val="50000"/>
                </a:schemeClr>
              </a:solidFill>
            </a:endParaRPr>
          </a:p>
          <a:p>
            <a:r>
              <a:rPr lang="es-ES" dirty="0">
                <a:solidFill>
                  <a:schemeClr val="bg2"/>
                </a:solidFill>
              </a:rPr>
              <a:t>FOCUS:</a:t>
            </a:r>
          </a:p>
          <a:p>
            <a:pPr marL="0" indent="0">
              <a:buFont typeface="Arial" panose="020B0604020202020204" pitchFamily="34" charset="0"/>
              <a:buNone/>
            </a:pPr>
            <a:r>
              <a:rPr lang="es-ES" dirty="0">
                <a:solidFill>
                  <a:schemeClr val="bg2"/>
                </a:solidFill>
              </a:rPr>
              <a:t>	La función FOCUS IN/OUT actúa cuando uno o varios elementos 	pierden/ganan el </a:t>
            </a:r>
            <a:r>
              <a:rPr lang="es-ES" dirty="0" err="1">
                <a:solidFill>
                  <a:schemeClr val="bg2"/>
                </a:solidFill>
              </a:rPr>
              <a:t>focus</a:t>
            </a:r>
            <a:r>
              <a:rPr lang="es-ES" dirty="0">
                <a:solidFill>
                  <a:schemeClr val="bg2"/>
                </a:solidFill>
              </a:rPr>
              <a:t>, aplicándose en las celdas una determinada función, 	ya sea una función creada para algo en concreto, cambio de estilo, etc.</a:t>
            </a:r>
          </a:p>
          <a:p>
            <a:pPr marL="0" indent="0">
              <a:buFont typeface="Arial" panose="020B0604020202020204" pitchFamily="34" charset="0"/>
              <a:buNone/>
            </a:pPr>
            <a:r>
              <a:rPr lang="es-ES" dirty="0">
                <a:solidFill>
                  <a:schemeClr val="bg2"/>
                </a:solidFill>
              </a:rPr>
              <a:t>	</a:t>
            </a:r>
            <a:r>
              <a:rPr lang="es-ES" dirty="0">
                <a:solidFill>
                  <a:schemeClr val="tx2">
                    <a:lumMod val="50000"/>
                  </a:schemeClr>
                </a:solidFill>
                <a:hlinkClick r:id="rId2">
                  <a:extLst>
                    <a:ext uri="{A12FA001-AC4F-418D-AE19-62706E023703}">
                      <ahyp:hlinkClr xmlns:ahyp="http://schemas.microsoft.com/office/drawing/2018/hyperlinkcolor" val="tx"/>
                    </a:ext>
                  </a:extLst>
                </a:hlinkClick>
              </a:rPr>
              <a:t>(Véase ejemplo2.html)</a:t>
            </a:r>
            <a:endParaRPr lang="es-ES" dirty="0">
              <a:solidFill>
                <a:schemeClr val="tx2">
                  <a:lumMod val="50000"/>
                </a:schemeClr>
              </a:solidFill>
            </a:endParaRPr>
          </a:p>
        </p:txBody>
      </p:sp>
    </p:spTree>
    <p:extLst>
      <p:ext uri="{BB962C8B-B14F-4D97-AF65-F5344CB8AC3E}">
        <p14:creationId xmlns:p14="http://schemas.microsoft.com/office/powerpoint/2010/main" val="4219170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5F9E10-1214-954A-B311-81FE43CF43B8}"/>
              </a:ext>
            </a:extLst>
          </p:cNvPr>
          <p:cNvSpPr>
            <a:spLocks noGrp="1"/>
          </p:cNvSpPr>
          <p:nvPr>
            <p:ph type="title"/>
          </p:nvPr>
        </p:nvSpPr>
        <p:spPr>
          <a:xfrm>
            <a:off x="1141412" y="96003"/>
            <a:ext cx="9905998" cy="1478570"/>
          </a:xfrm>
        </p:spPr>
        <p:txBody>
          <a:bodyPr>
            <a:normAutofit/>
          </a:bodyPr>
          <a:lstStyle/>
          <a:p>
            <a:pPr algn="ctr"/>
            <a:r>
              <a:rPr lang="es-ES" sz="5400" b="1" dirty="0">
                <a:solidFill>
                  <a:schemeClr val="bg2"/>
                </a:solidFill>
              </a:rPr>
              <a:t>JQUERY</a:t>
            </a:r>
          </a:p>
        </p:txBody>
      </p:sp>
      <p:sp>
        <p:nvSpPr>
          <p:cNvPr id="3" name="Marcador de contenido 2">
            <a:extLst>
              <a:ext uri="{FF2B5EF4-FFF2-40B4-BE49-F238E27FC236}">
                <a16:creationId xmlns:a16="http://schemas.microsoft.com/office/drawing/2014/main" id="{01AD5A7A-3E68-2343-8CF8-0A074FF90358}"/>
              </a:ext>
            </a:extLst>
          </p:cNvPr>
          <p:cNvSpPr>
            <a:spLocks noGrp="1"/>
          </p:cNvSpPr>
          <p:nvPr>
            <p:ph idx="1"/>
          </p:nvPr>
        </p:nvSpPr>
        <p:spPr>
          <a:xfrm>
            <a:off x="1141412" y="1453840"/>
            <a:ext cx="9905999" cy="4709453"/>
          </a:xfrm>
          <a:solidFill>
            <a:schemeClr val="accent2">
              <a:lumMod val="20000"/>
              <a:lumOff val="80000"/>
            </a:schemeClr>
          </a:solidFill>
        </p:spPr>
        <p:txBody>
          <a:bodyPr>
            <a:normAutofit fontScale="92500" lnSpcReduction="10000"/>
          </a:bodyPr>
          <a:lstStyle/>
          <a:p>
            <a:r>
              <a:rPr lang="es-ES" dirty="0">
                <a:solidFill>
                  <a:schemeClr val="bg2"/>
                </a:solidFill>
              </a:rPr>
              <a:t>POST/DONE:</a:t>
            </a:r>
          </a:p>
          <a:p>
            <a:pPr marL="0" indent="0">
              <a:buNone/>
            </a:pPr>
            <a:r>
              <a:rPr lang="es-ES" dirty="0">
                <a:solidFill>
                  <a:schemeClr val="bg2"/>
                </a:solidFill>
              </a:rPr>
              <a:t>	Las funciones POST y DONE son complementarias entre sí, es decir, son 	necesarias ambas para que se puedan llevar a cabo. POST se utiliza para 	enviar las variables creadas en JQUERY a un archivo PHP, mientras que DONE 	devuelve resultados de la página PHP a JQUERY.</a:t>
            </a:r>
          </a:p>
          <a:p>
            <a:pPr marL="0" indent="0">
              <a:buNone/>
            </a:pPr>
            <a:r>
              <a:rPr lang="es-ES" dirty="0">
                <a:solidFill>
                  <a:schemeClr val="bg2"/>
                </a:solidFill>
              </a:rPr>
              <a:t>	</a:t>
            </a:r>
            <a:r>
              <a:rPr lang="es-ES" dirty="0">
                <a:solidFill>
                  <a:schemeClr val="tx2">
                    <a:lumMod val="50000"/>
                  </a:schemeClr>
                </a:solidFill>
                <a:hlinkClick r:id="rId2">
                  <a:extLst>
                    <a:ext uri="{A12FA001-AC4F-418D-AE19-62706E023703}">
                      <ahyp:hlinkClr xmlns:ahyp="http://schemas.microsoft.com/office/drawing/2018/hyperlinkcolor" val="tx"/>
                    </a:ext>
                  </a:extLst>
                </a:hlinkClick>
              </a:rPr>
              <a:t>(Véase ejemplo3.html y ejemplo3.php)</a:t>
            </a:r>
            <a:endParaRPr lang="es-ES" dirty="0">
              <a:solidFill>
                <a:schemeClr val="tx2">
                  <a:lumMod val="50000"/>
                </a:schemeClr>
              </a:solidFill>
            </a:endParaRPr>
          </a:p>
          <a:p>
            <a:r>
              <a:rPr lang="es-ES" dirty="0">
                <a:solidFill>
                  <a:schemeClr val="bg2"/>
                </a:solidFill>
              </a:rPr>
              <a:t>HISTORY.BACK:</a:t>
            </a:r>
          </a:p>
          <a:p>
            <a:pPr marL="0" indent="0">
              <a:buNone/>
            </a:pPr>
            <a:r>
              <a:rPr lang="es-ES" dirty="0">
                <a:solidFill>
                  <a:schemeClr val="bg2"/>
                </a:solidFill>
              </a:rPr>
              <a:t>	La función HISTORY.BACK es muy útil ya que permite “movernos” entre las 	distintas páginas que hemos creado, facilitando así el uso del registro.</a:t>
            </a:r>
          </a:p>
          <a:p>
            <a:pPr marL="0" indent="0">
              <a:buNone/>
            </a:pPr>
            <a:r>
              <a:rPr lang="es-ES" dirty="0">
                <a:solidFill>
                  <a:schemeClr val="bg2"/>
                </a:solidFill>
              </a:rPr>
              <a:t>	(Véase </a:t>
            </a:r>
            <a:r>
              <a:rPr lang="es-ES" dirty="0">
                <a:solidFill>
                  <a:schemeClr val="tx2">
                    <a:lumMod val="50000"/>
                  </a:schemeClr>
                </a:solidFill>
                <a:hlinkClick r:id="rId3">
                  <a:extLst>
                    <a:ext uri="{A12FA001-AC4F-418D-AE19-62706E023703}">
                      <ahyp:hlinkClr xmlns:ahyp="http://schemas.microsoft.com/office/drawing/2018/hyperlinkcolor" val="tx"/>
                    </a:ext>
                  </a:extLst>
                </a:hlinkClick>
              </a:rPr>
              <a:t>https://www.w3schools.com/</a:t>
            </a:r>
            <a:r>
              <a:rPr lang="es-ES" dirty="0" err="1">
                <a:solidFill>
                  <a:schemeClr val="tx2">
                    <a:lumMod val="50000"/>
                  </a:schemeClr>
                </a:solidFill>
                <a:hlinkClick r:id="rId3">
                  <a:extLst>
                    <a:ext uri="{A12FA001-AC4F-418D-AE19-62706E023703}">
                      <ahyp:hlinkClr xmlns:ahyp="http://schemas.microsoft.com/office/drawing/2018/hyperlinkcolor" val="tx"/>
                    </a:ext>
                  </a:extLst>
                </a:hlinkClick>
              </a:rPr>
              <a:t>jsref</a:t>
            </a:r>
            <a:r>
              <a:rPr lang="es-ES" dirty="0">
                <a:solidFill>
                  <a:schemeClr val="tx2">
                    <a:lumMod val="50000"/>
                  </a:schemeClr>
                </a:solidFill>
                <a:hlinkClick r:id="rId3">
                  <a:extLst>
                    <a:ext uri="{A12FA001-AC4F-418D-AE19-62706E023703}">
                      <ahyp:hlinkClr xmlns:ahyp="http://schemas.microsoft.com/office/drawing/2018/hyperlinkcolor" val="tx"/>
                    </a:ext>
                  </a:extLst>
                </a:hlinkClick>
              </a:rPr>
              <a:t>/</a:t>
            </a:r>
            <a:r>
              <a:rPr lang="es-ES" dirty="0" err="1">
                <a:solidFill>
                  <a:schemeClr val="tx2">
                    <a:lumMod val="50000"/>
                  </a:schemeClr>
                </a:solidFill>
                <a:hlinkClick r:id="rId3">
                  <a:extLst>
                    <a:ext uri="{A12FA001-AC4F-418D-AE19-62706E023703}">
                      <ahyp:hlinkClr xmlns:ahyp="http://schemas.microsoft.com/office/drawing/2018/hyperlinkcolor" val="tx"/>
                    </a:ext>
                  </a:extLst>
                </a:hlinkClick>
              </a:rPr>
              <a:t>met_his_back.asp</a:t>
            </a:r>
            <a:r>
              <a:rPr lang="es-ES" dirty="0">
                <a:solidFill>
                  <a:schemeClr val="bg2"/>
                </a:solidFill>
              </a:rPr>
              <a:t>)</a:t>
            </a:r>
          </a:p>
        </p:txBody>
      </p:sp>
    </p:spTree>
    <p:extLst>
      <p:ext uri="{BB962C8B-B14F-4D97-AF65-F5344CB8AC3E}">
        <p14:creationId xmlns:p14="http://schemas.microsoft.com/office/powerpoint/2010/main" val="1734685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5F9E10-1214-954A-B311-81FE43CF43B8}"/>
              </a:ext>
            </a:extLst>
          </p:cNvPr>
          <p:cNvSpPr>
            <a:spLocks noGrp="1"/>
          </p:cNvSpPr>
          <p:nvPr>
            <p:ph type="title"/>
          </p:nvPr>
        </p:nvSpPr>
        <p:spPr>
          <a:xfrm>
            <a:off x="1141412" y="96003"/>
            <a:ext cx="9905998" cy="1478570"/>
          </a:xfrm>
        </p:spPr>
        <p:txBody>
          <a:bodyPr>
            <a:normAutofit/>
          </a:bodyPr>
          <a:lstStyle/>
          <a:p>
            <a:pPr algn="ctr"/>
            <a:r>
              <a:rPr lang="es-ES" sz="6000" b="1" dirty="0">
                <a:solidFill>
                  <a:schemeClr val="bg2"/>
                </a:solidFill>
              </a:rPr>
              <a:t>PHP</a:t>
            </a:r>
          </a:p>
        </p:txBody>
      </p:sp>
      <p:sp>
        <p:nvSpPr>
          <p:cNvPr id="3" name="Marcador de contenido 2">
            <a:extLst>
              <a:ext uri="{FF2B5EF4-FFF2-40B4-BE49-F238E27FC236}">
                <a16:creationId xmlns:a16="http://schemas.microsoft.com/office/drawing/2014/main" id="{01AD5A7A-3E68-2343-8CF8-0A074FF90358}"/>
              </a:ext>
            </a:extLst>
          </p:cNvPr>
          <p:cNvSpPr>
            <a:spLocks noGrp="1"/>
          </p:cNvSpPr>
          <p:nvPr>
            <p:ph idx="1"/>
          </p:nvPr>
        </p:nvSpPr>
        <p:spPr>
          <a:xfrm>
            <a:off x="1141412" y="1453840"/>
            <a:ext cx="9905999" cy="4709453"/>
          </a:xfrm>
          <a:solidFill>
            <a:schemeClr val="accent2">
              <a:lumMod val="20000"/>
              <a:lumOff val="80000"/>
            </a:schemeClr>
          </a:solidFill>
        </p:spPr>
        <p:txBody>
          <a:bodyPr>
            <a:normAutofit/>
          </a:bodyPr>
          <a:lstStyle/>
          <a:p>
            <a:r>
              <a:rPr lang="es-ES" dirty="0">
                <a:solidFill>
                  <a:schemeClr val="bg2"/>
                </a:solidFill>
              </a:rPr>
              <a:t>GET:</a:t>
            </a:r>
          </a:p>
          <a:p>
            <a:pPr marL="0" indent="0">
              <a:buNone/>
            </a:pPr>
            <a:r>
              <a:rPr lang="es-ES" dirty="0">
                <a:solidFill>
                  <a:schemeClr val="bg2"/>
                </a:solidFill>
              </a:rPr>
              <a:t>	La función  GET es un </a:t>
            </a:r>
            <a:r>
              <a:rPr lang="es-ES" dirty="0" err="1">
                <a:solidFill>
                  <a:schemeClr val="bg2"/>
                </a:solidFill>
              </a:rPr>
              <a:t>array</a:t>
            </a:r>
            <a:r>
              <a:rPr lang="es-ES" dirty="0">
                <a:solidFill>
                  <a:schemeClr val="bg2"/>
                </a:solidFill>
              </a:rPr>
              <a:t> de variables que se pasan al script a través 	de los parámetros de URL. La información que se envía es visible para 	todo el mundo. (Sólo utilizar para información no “personal”)</a:t>
            </a:r>
          </a:p>
          <a:p>
            <a:r>
              <a:rPr lang="es-ES" dirty="0">
                <a:solidFill>
                  <a:schemeClr val="bg2"/>
                </a:solidFill>
              </a:rPr>
              <a:t>POST:</a:t>
            </a:r>
          </a:p>
          <a:p>
            <a:pPr marL="0" indent="0">
              <a:buNone/>
            </a:pPr>
            <a:r>
              <a:rPr lang="es-ES" dirty="0">
                <a:solidFill>
                  <a:schemeClr val="bg2"/>
                </a:solidFill>
              </a:rPr>
              <a:t>	La función POST es una función donde no permite visualizar la 	información a todo el mundo. Es una forma de ocultar información 	importante como usuarios y contraseñas en el registro de nuestra página 	web.</a:t>
            </a:r>
          </a:p>
        </p:txBody>
      </p:sp>
    </p:spTree>
    <p:extLst>
      <p:ext uri="{BB962C8B-B14F-4D97-AF65-F5344CB8AC3E}">
        <p14:creationId xmlns:p14="http://schemas.microsoft.com/office/powerpoint/2010/main" val="1161761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5F9E10-1214-954A-B311-81FE43CF43B8}"/>
              </a:ext>
            </a:extLst>
          </p:cNvPr>
          <p:cNvSpPr>
            <a:spLocks noGrp="1"/>
          </p:cNvSpPr>
          <p:nvPr>
            <p:ph type="title"/>
          </p:nvPr>
        </p:nvSpPr>
        <p:spPr>
          <a:xfrm>
            <a:off x="1141412" y="96003"/>
            <a:ext cx="9905998" cy="1478570"/>
          </a:xfrm>
        </p:spPr>
        <p:txBody>
          <a:bodyPr>
            <a:normAutofit/>
          </a:bodyPr>
          <a:lstStyle/>
          <a:p>
            <a:pPr algn="ctr"/>
            <a:r>
              <a:rPr lang="es-ES" sz="6600" b="1" dirty="0">
                <a:solidFill>
                  <a:schemeClr val="bg2"/>
                </a:solidFill>
              </a:rPr>
              <a:t>PHP</a:t>
            </a:r>
          </a:p>
        </p:txBody>
      </p:sp>
      <p:sp>
        <p:nvSpPr>
          <p:cNvPr id="3" name="Marcador de contenido 2">
            <a:extLst>
              <a:ext uri="{FF2B5EF4-FFF2-40B4-BE49-F238E27FC236}">
                <a16:creationId xmlns:a16="http://schemas.microsoft.com/office/drawing/2014/main" id="{01AD5A7A-3E68-2343-8CF8-0A074FF90358}"/>
              </a:ext>
            </a:extLst>
          </p:cNvPr>
          <p:cNvSpPr>
            <a:spLocks noGrp="1"/>
          </p:cNvSpPr>
          <p:nvPr>
            <p:ph idx="1"/>
          </p:nvPr>
        </p:nvSpPr>
        <p:spPr>
          <a:xfrm>
            <a:off x="1141412" y="1453840"/>
            <a:ext cx="9905999" cy="4709453"/>
          </a:xfrm>
          <a:solidFill>
            <a:schemeClr val="accent2">
              <a:lumMod val="20000"/>
              <a:lumOff val="80000"/>
            </a:schemeClr>
          </a:solidFill>
        </p:spPr>
        <p:txBody>
          <a:bodyPr>
            <a:normAutofit/>
          </a:bodyPr>
          <a:lstStyle/>
          <a:p>
            <a:r>
              <a:rPr lang="es-ES" dirty="0">
                <a:solidFill>
                  <a:schemeClr val="bg2"/>
                </a:solidFill>
              </a:rPr>
              <a:t>REQUIRE:</a:t>
            </a:r>
          </a:p>
          <a:p>
            <a:pPr marL="0" indent="0">
              <a:buNone/>
            </a:pPr>
            <a:r>
              <a:rPr lang="es-ES" dirty="0">
                <a:solidFill>
                  <a:schemeClr val="bg2"/>
                </a:solidFill>
              </a:rPr>
              <a:t>	 La función REQUIRE sirve para cargar ficheros PHP, de forma que 	podemos tener varios archivos independientes que vamos cargando en 	nuestra página. </a:t>
            </a:r>
          </a:p>
          <a:p>
            <a:r>
              <a:rPr lang="es-ES" dirty="0">
                <a:solidFill>
                  <a:schemeClr val="bg2"/>
                </a:solidFill>
              </a:rPr>
              <a:t>SESSION:</a:t>
            </a:r>
          </a:p>
          <a:p>
            <a:pPr marL="0" indent="0">
              <a:buNone/>
            </a:pPr>
            <a:r>
              <a:rPr lang="es-ES" dirty="0">
                <a:solidFill>
                  <a:schemeClr val="bg2"/>
                </a:solidFill>
              </a:rPr>
              <a:t>	La función SESSION sirve para conocer quién, cuándo y qué acciones 	realiza un usuario en la aplicación, siendo una manera de guardar la 	información de los usuarios registrados en nuestra página web.</a:t>
            </a:r>
          </a:p>
          <a:p>
            <a:pPr marL="0" indent="0">
              <a:buNone/>
            </a:pPr>
            <a:endParaRPr lang="es-ES" dirty="0">
              <a:solidFill>
                <a:schemeClr val="bg2"/>
              </a:solidFill>
            </a:endParaRPr>
          </a:p>
        </p:txBody>
      </p:sp>
    </p:spTree>
    <p:extLst>
      <p:ext uri="{BB962C8B-B14F-4D97-AF65-F5344CB8AC3E}">
        <p14:creationId xmlns:p14="http://schemas.microsoft.com/office/powerpoint/2010/main" val="27122310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706</TotalTime>
  <Words>1230</Words>
  <Application>Microsoft Office PowerPoint</Application>
  <PresentationFormat>Panorámica</PresentationFormat>
  <Paragraphs>151</Paragraphs>
  <Slides>38</Slides>
  <Notes>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38</vt:i4>
      </vt:variant>
    </vt:vector>
  </HeadingPairs>
  <TitlesOfParts>
    <vt:vector size="44" baseType="lpstr">
      <vt:lpstr>Arial</vt:lpstr>
      <vt:lpstr>Bahnschrift SemiBold SemiConden</vt:lpstr>
      <vt:lpstr>Calibri</vt:lpstr>
      <vt:lpstr>Trebuchet MS</vt:lpstr>
      <vt:lpstr>Tw Cen MT</vt:lpstr>
      <vt:lpstr>Circuito</vt:lpstr>
      <vt:lpstr>PROGRAMACIÓN WEB:  HTML, CSS, JS, JQUERY Y PHP</vt:lpstr>
      <vt:lpstr>introducción</vt:lpstr>
      <vt:lpstr>INTRODUCCIÓN</vt:lpstr>
      <vt:lpstr>INTRODUCCIÓN</vt:lpstr>
      <vt:lpstr>Objetivos</vt:lpstr>
      <vt:lpstr>JQUERY</vt:lpstr>
      <vt:lpstr>JQUERY</vt:lpstr>
      <vt:lpstr>PHP</vt:lpstr>
      <vt:lpstr>PHP</vt:lpstr>
      <vt:lpstr>PHP</vt:lpstr>
      <vt:lpstr>PHP</vt:lpstr>
      <vt:lpstr>ACCESO A UNA BBDD A TRAVÉS DE PHP</vt:lpstr>
      <vt:lpstr>ACCESO A UNA BBDD A TRAVÉS DE PHP</vt:lpstr>
      <vt:lpstr>PÁGINA WEB</vt:lpstr>
      <vt:lpstr>Cargar base de datos</vt:lpstr>
      <vt:lpstr>Presentación de PowerPoint</vt:lpstr>
      <vt:lpstr>LOGIN</vt:lpstr>
      <vt:lpstr>formulario</vt:lpstr>
      <vt:lpstr>Jquery formulario</vt:lpstr>
      <vt:lpstr>PHP FORMULARIO</vt:lpstr>
      <vt:lpstr>Php formulario II. Requiere_once()</vt:lpstr>
      <vt:lpstr>Php formulario III</vt:lpstr>
      <vt:lpstr>                       PHP FORMULARIO IV </vt:lpstr>
      <vt:lpstr>Página web</vt:lpstr>
      <vt:lpstr>                            sesiones </vt:lpstr>
      <vt:lpstr>SESIONES ii</vt:lpstr>
      <vt:lpstr>SESIONES iii</vt:lpstr>
      <vt:lpstr>PÁGINA Web. Image_select() y ENLACES EN SELECT </vt:lpstr>
      <vt:lpstr> pagina web. contenido</vt:lpstr>
      <vt:lpstr>PÁGINA WEB: OTROS</vt:lpstr>
      <vt:lpstr>PÁGINA WEB: OTROS II</vt:lpstr>
      <vt:lpstr>¿Qué hacer si olvido mi usuario o contraseña?</vt:lpstr>
      <vt:lpstr>Si olvidaste tu usuario</vt:lpstr>
      <vt:lpstr>Si olvidaste tu contraseña</vt:lpstr>
      <vt:lpstr>El email que se recibe es :</vt:lpstr>
      <vt:lpstr>La función mail</vt:lpstr>
      <vt:lpstr>Problemas de la función mail</vt:lpstr>
      <vt:lpstr>Una opción para arreglar este problema 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PROGRAMACIÓN WEB:  HTML, CSS, JS, JQUERY Y PHP</dc:title>
  <dc:creator>Nelly Angelova Varbanova</dc:creator>
  <cp:lastModifiedBy>Nelly Angelova Varbanova</cp:lastModifiedBy>
  <cp:revision>62</cp:revision>
  <dcterms:created xsi:type="dcterms:W3CDTF">2019-06-03T13:39:32Z</dcterms:created>
  <dcterms:modified xsi:type="dcterms:W3CDTF">2019-06-05T09:26:11Z</dcterms:modified>
</cp:coreProperties>
</file>